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9" r:id="rId5"/>
    <p:sldId id="260" r:id="rId6"/>
    <p:sldId id="261" r:id="rId7"/>
    <p:sldId id="262" r:id="rId8"/>
    <p:sldId id="289" r:id="rId9"/>
    <p:sldId id="263" r:id="rId10"/>
    <p:sldId id="321" r:id="rId11"/>
    <p:sldId id="322" r:id="rId12"/>
    <p:sldId id="317" r:id="rId13"/>
    <p:sldId id="318" r:id="rId14"/>
    <p:sldId id="319" r:id="rId15"/>
    <p:sldId id="320" r:id="rId16"/>
    <p:sldId id="264" r:id="rId17"/>
    <p:sldId id="266" r:id="rId18"/>
    <p:sldId id="265"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67" r:id="rId32"/>
    <p:sldId id="280" r:id="rId33"/>
    <p:sldId id="281" r:id="rId34"/>
    <p:sldId id="282" r:id="rId35"/>
    <p:sldId id="283" r:id="rId36"/>
    <p:sldId id="284" r:id="rId37"/>
    <p:sldId id="285" r:id="rId38"/>
    <p:sldId id="286" r:id="rId39"/>
    <p:sldId id="287" r:id="rId40"/>
    <p:sldId id="288" r:id="rId41"/>
    <p:sldId id="290"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63" d="100"/>
          <a:sy n="63" d="100"/>
        </p:scale>
        <p:origin x="7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8" Type="http://schemas.openxmlformats.org/officeDocument/2006/relationships/customXml" Target="../customXml/item3.xml"/><Relationship Id="rId47" Type="http://schemas.openxmlformats.org/officeDocument/2006/relationships/customXml" Target="../customXml/item2.xml"/><Relationship Id="rId46" Type="http://schemas.openxmlformats.org/officeDocument/2006/relationships/customXml" Target="../customXml/item1.xml"/><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3#8">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1">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3DCE173-50AF-4B47-BD56-E3A1B8645DE7}" type="doc">
      <dgm:prSet loTypeId="urn:microsoft.com/office/officeart/2005/8/layout/equation1" loCatId="process" qsTypeId="urn:microsoft.com/office/officeart/2005/8/quickstyle/simple1#8" qsCatId="simple" csTypeId="urn:microsoft.com/office/officeart/2005/8/colors/colorful3#8" csCatId="colorful" phldr="1"/>
      <dgm:spPr>
        <a:scene3d>
          <a:camera prst="orthographicFront">
            <a:rot lat="0" lon="0" rev="0"/>
          </a:camera>
          <a:lightRig rig="contrasting" dir="t">
            <a:rot lat="0" lon="0" rev="7800000"/>
          </a:lightRig>
        </a:scene3d>
      </dgm:spPr>
    </dgm:pt>
    <dgm:pt modelId="{A1A0476E-5EAB-483F-B102-A96AEEF07D8A}">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Data</a:t>
          </a:r>
        </a:p>
      </dgm:t>
    </dgm:pt>
    <dgm:pt modelId="{EF85B08C-31C9-4531-9E6C-E640DD31D02F}" cxnId="{044BFD11-E7BD-444D-8B6A-823E2401CCAE}" type="parTrans">
      <dgm:prSet/>
      <dgm:spPr/>
      <dgm:t>
        <a:bodyPr/>
        <a:lstStyle/>
        <a:p>
          <a:endParaRPr lang="en-IN">
            <a:latin typeface="Comic Sans MS" panose="030F0702030302020204" pitchFamily="66" charset="0"/>
          </a:endParaRPr>
        </a:p>
      </dgm:t>
    </dgm:pt>
    <dgm:pt modelId="{AAAEA268-2484-4D47-AB0A-980F0C748A11}" cxnId="{044BFD11-E7BD-444D-8B6A-823E2401CCAE}"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17E9730D-C870-46EA-9BC0-7F4ED0932515}">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Algorithm</a:t>
          </a:r>
        </a:p>
      </dgm:t>
    </dgm:pt>
    <dgm:pt modelId="{15D4E38B-1248-4E62-9C3C-9E6721FC257F}" cxnId="{3CBD716B-9F86-45AA-838C-16C55D625F4C}" type="parTrans">
      <dgm:prSet/>
      <dgm:spPr/>
      <dgm:t>
        <a:bodyPr/>
        <a:lstStyle/>
        <a:p>
          <a:endParaRPr lang="en-IN">
            <a:latin typeface="Comic Sans MS" panose="030F0702030302020204" pitchFamily="66" charset="0"/>
          </a:endParaRPr>
        </a:p>
      </dgm:t>
    </dgm:pt>
    <dgm:pt modelId="{3E00C920-7875-48FD-840E-547164B8AA82}" cxnId="{3CBD716B-9F86-45AA-838C-16C55D625F4C}"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7425B1D6-0C58-4A66-913D-ED233DBE7457}">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Model</a:t>
          </a:r>
        </a:p>
      </dgm:t>
    </dgm:pt>
    <dgm:pt modelId="{3A3296E5-E3BF-4C7B-82F5-BDB100C26C38}" cxnId="{407AFC89-F553-4D6B-86AE-016C6E061C24}" type="parTrans">
      <dgm:prSet/>
      <dgm:spPr/>
      <dgm:t>
        <a:bodyPr/>
        <a:lstStyle/>
        <a:p>
          <a:endParaRPr lang="en-IN">
            <a:latin typeface="Comic Sans MS" panose="030F0702030302020204" pitchFamily="66" charset="0"/>
          </a:endParaRPr>
        </a:p>
      </dgm:t>
    </dgm:pt>
    <dgm:pt modelId="{C92453DE-AE0C-446F-8D0E-EAC73D4D50D6}" cxnId="{407AFC89-F553-4D6B-86AE-016C6E061C24}" type="sibTrans">
      <dgm:prSet/>
      <dgm:spPr/>
      <dgm:t>
        <a:bodyPr/>
        <a:lstStyle/>
        <a:p>
          <a:endParaRPr lang="en-IN">
            <a:latin typeface="Comic Sans MS" panose="030F0702030302020204" pitchFamily="66" charset="0"/>
          </a:endParaRPr>
        </a:p>
      </dgm:t>
    </dgm:pt>
    <dgm:pt modelId="{D0018F96-37A9-4005-8956-565509AB6723}" type="pres">
      <dgm:prSet presAssocID="{23DCE173-50AF-4B47-BD56-E3A1B8645DE7}" presName="linearFlow" presStyleCnt="0">
        <dgm:presLayoutVars>
          <dgm:dir/>
          <dgm:resizeHandles val="exact"/>
        </dgm:presLayoutVars>
      </dgm:prSet>
      <dgm:spPr/>
    </dgm:pt>
    <dgm:pt modelId="{86A40825-A713-4977-8DCE-E4C593E52520}" type="pres">
      <dgm:prSet presAssocID="{A1A0476E-5EAB-483F-B102-A96AEEF07D8A}" presName="node" presStyleLbl="node1" presStyleIdx="0" presStyleCnt="3" custLinFactNeighborX="-5731" custLinFactNeighborY="464">
        <dgm:presLayoutVars>
          <dgm:bulletEnabled val="1"/>
        </dgm:presLayoutVars>
      </dgm:prSet>
      <dgm:spPr/>
    </dgm:pt>
    <dgm:pt modelId="{2E165F36-FB28-436E-BFC1-AE33597794DE}" type="pres">
      <dgm:prSet presAssocID="{AAAEA268-2484-4D47-AB0A-980F0C748A11}" presName="spacerL" presStyleCnt="0"/>
      <dgm:spPr>
        <a:scene3d>
          <a:camera prst="orthographicFront">
            <a:rot lat="0" lon="0" rev="0"/>
          </a:camera>
          <a:lightRig rig="contrasting" dir="t">
            <a:rot lat="0" lon="0" rev="7800000"/>
          </a:lightRig>
        </a:scene3d>
        <a:sp3d>
          <a:bevelT w="139700" h="139700"/>
        </a:sp3d>
      </dgm:spPr>
    </dgm:pt>
    <dgm:pt modelId="{B565CC30-A54E-4B8D-9ABE-A9CFFDA4FCCF}" type="pres">
      <dgm:prSet presAssocID="{AAAEA268-2484-4D47-AB0A-980F0C748A11}" presName="sibTrans" presStyleLbl="sibTrans2D1" presStyleIdx="0" presStyleCnt="2"/>
      <dgm:spPr/>
    </dgm:pt>
    <dgm:pt modelId="{27072221-C4F4-424B-8EE7-3E2F91027812}" type="pres">
      <dgm:prSet presAssocID="{AAAEA268-2484-4D47-AB0A-980F0C748A11}" presName="spacerR" presStyleCnt="0"/>
      <dgm:spPr>
        <a:scene3d>
          <a:camera prst="orthographicFront">
            <a:rot lat="0" lon="0" rev="0"/>
          </a:camera>
          <a:lightRig rig="contrasting" dir="t">
            <a:rot lat="0" lon="0" rev="7800000"/>
          </a:lightRig>
        </a:scene3d>
        <a:sp3d>
          <a:bevelT w="139700" h="139700"/>
        </a:sp3d>
      </dgm:spPr>
    </dgm:pt>
    <dgm:pt modelId="{95FBECA5-8E86-46DB-ACD6-7B64B8F8E1BA}" type="pres">
      <dgm:prSet presAssocID="{17E9730D-C870-46EA-9BC0-7F4ED0932515}" presName="node" presStyleLbl="node1" presStyleIdx="1" presStyleCnt="3">
        <dgm:presLayoutVars>
          <dgm:bulletEnabled val="1"/>
        </dgm:presLayoutVars>
      </dgm:prSet>
      <dgm:spPr/>
    </dgm:pt>
    <dgm:pt modelId="{1D07BA9B-44CA-4B19-AEEE-48138CB3D744}" type="pres">
      <dgm:prSet presAssocID="{3E00C920-7875-48FD-840E-547164B8AA82}" presName="spacerL" presStyleCnt="0"/>
      <dgm:spPr>
        <a:scene3d>
          <a:camera prst="orthographicFront">
            <a:rot lat="0" lon="0" rev="0"/>
          </a:camera>
          <a:lightRig rig="contrasting" dir="t">
            <a:rot lat="0" lon="0" rev="7800000"/>
          </a:lightRig>
        </a:scene3d>
        <a:sp3d>
          <a:bevelT w="139700" h="139700"/>
        </a:sp3d>
      </dgm:spPr>
    </dgm:pt>
    <dgm:pt modelId="{8C88C967-2F01-4581-8AF8-31E2D0B0A859}" type="pres">
      <dgm:prSet presAssocID="{3E00C920-7875-48FD-840E-547164B8AA82}" presName="sibTrans" presStyleLbl="sibTrans2D1" presStyleIdx="1" presStyleCnt="2"/>
      <dgm:spPr/>
    </dgm:pt>
    <dgm:pt modelId="{D6D45C35-98FB-4E4A-9D1E-811E789B2EFF}" type="pres">
      <dgm:prSet presAssocID="{3E00C920-7875-48FD-840E-547164B8AA82}" presName="spacerR" presStyleCnt="0"/>
      <dgm:spPr>
        <a:scene3d>
          <a:camera prst="orthographicFront">
            <a:rot lat="0" lon="0" rev="0"/>
          </a:camera>
          <a:lightRig rig="contrasting" dir="t">
            <a:rot lat="0" lon="0" rev="7800000"/>
          </a:lightRig>
        </a:scene3d>
        <a:sp3d>
          <a:bevelT w="139700" h="139700"/>
        </a:sp3d>
      </dgm:spPr>
    </dgm:pt>
    <dgm:pt modelId="{159CBDDA-A951-4835-AFF0-0B1A7A99EE37}" type="pres">
      <dgm:prSet presAssocID="{7425B1D6-0C58-4A66-913D-ED233DBE7457}" presName="node" presStyleLbl="node1" presStyleIdx="2" presStyleCnt="3">
        <dgm:presLayoutVars>
          <dgm:bulletEnabled val="1"/>
        </dgm:presLayoutVars>
      </dgm:prSet>
      <dgm:spPr/>
    </dgm:pt>
  </dgm:ptLst>
  <dgm:cxnLst>
    <dgm:cxn modelId="{A1993F07-9A77-4101-BB5C-268F7B570B92}" type="presOf" srcId="{17E9730D-C870-46EA-9BC0-7F4ED0932515}" destId="{95FBECA5-8E86-46DB-ACD6-7B64B8F8E1BA}" srcOrd="0" destOrd="0" presId="urn:microsoft.com/office/officeart/2005/8/layout/equation1"/>
    <dgm:cxn modelId="{044BFD11-E7BD-444D-8B6A-823E2401CCAE}" srcId="{23DCE173-50AF-4B47-BD56-E3A1B8645DE7}" destId="{A1A0476E-5EAB-483F-B102-A96AEEF07D8A}" srcOrd="0" destOrd="0" parTransId="{EF85B08C-31C9-4531-9E6C-E640DD31D02F}" sibTransId="{AAAEA268-2484-4D47-AB0A-980F0C748A11}"/>
    <dgm:cxn modelId="{E2F06C2A-0AFF-4CAC-9090-0522CE7BC5E2}" type="presOf" srcId="{AAAEA268-2484-4D47-AB0A-980F0C748A11}" destId="{B565CC30-A54E-4B8D-9ABE-A9CFFDA4FCCF}" srcOrd="0" destOrd="0" presId="urn:microsoft.com/office/officeart/2005/8/layout/equation1"/>
    <dgm:cxn modelId="{4A602563-7E73-4D14-9D8E-2C7E78FFBF9A}" type="presOf" srcId="{3E00C920-7875-48FD-840E-547164B8AA82}" destId="{8C88C967-2F01-4581-8AF8-31E2D0B0A859}" srcOrd="0" destOrd="0" presId="urn:microsoft.com/office/officeart/2005/8/layout/equation1"/>
    <dgm:cxn modelId="{2EE11764-DD9E-42D9-8E6F-5902285BFD8F}" type="presOf" srcId="{7425B1D6-0C58-4A66-913D-ED233DBE7457}" destId="{159CBDDA-A951-4835-AFF0-0B1A7A99EE37}" srcOrd="0" destOrd="0" presId="urn:microsoft.com/office/officeart/2005/8/layout/equation1"/>
    <dgm:cxn modelId="{3CBD716B-9F86-45AA-838C-16C55D625F4C}" srcId="{23DCE173-50AF-4B47-BD56-E3A1B8645DE7}" destId="{17E9730D-C870-46EA-9BC0-7F4ED0932515}" srcOrd="1" destOrd="0" parTransId="{15D4E38B-1248-4E62-9C3C-9E6721FC257F}" sibTransId="{3E00C920-7875-48FD-840E-547164B8AA82}"/>
    <dgm:cxn modelId="{407AFC89-F553-4D6B-86AE-016C6E061C24}" srcId="{23DCE173-50AF-4B47-BD56-E3A1B8645DE7}" destId="{7425B1D6-0C58-4A66-913D-ED233DBE7457}" srcOrd="2" destOrd="0" parTransId="{3A3296E5-E3BF-4C7B-82F5-BDB100C26C38}" sibTransId="{C92453DE-AE0C-446F-8D0E-EAC73D4D50D6}"/>
    <dgm:cxn modelId="{55BB05C3-6D53-4E08-8095-E08D847B8F34}" type="presOf" srcId="{A1A0476E-5EAB-483F-B102-A96AEEF07D8A}" destId="{86A40825-A713-4977-8DCE-E4C593E52520}" srcOrd="0" destOrd="0" presId="urn:microsoft.com/office/officeart/2005/8/layout/equation1"/>
    <dgm:cxn modelId="{FEDADDD2-FB13-45F0-97DA-AB33E973A308}" type="presOf" srcId="{23DCE173-50AF-4B47-BD56-E3A1B8645DE7}" destId="{D0018F96-37A9-4005-8956-565509AB6723}" srcOrd="0" destOrd="0" presId="urn:microsoft.com/office/officeart/2005/8/layout/equation1"/>
    <dgm:cxn modelId="{E0BB0401-0ECC-4A20-9BF9-62C12CE59512}" type="presParOf" srcId="{D0018F96-37A9-4005-8956-565509AB6723}" destId="{86A40825-A713-4977-8DCE-E4C593E52520}" srcOrd="0" destOrd="0" presId="urn:microsoft.com/office/officeart/2005/8/layout/equation1"/>
    <dgm:cxn modelId="{AB80F9AC-9507-476C-B0DA-D0B58A43A8D5}" type="presParOf" srcId="{D0018F96-37A9-4005-8956-565509AB6723}" destId="{2E165F36-FB28-436E-BFC1-AE33597794DE}" srcOrd="1" destOrd="0" presId="urn:microsoft.com/office/officeart/2005/8/layout/equation1"/>
    <dgm:cxn modelId="{1D535B4E-37B7-4DDB-B0D8-8E266390860E}" type="presParOf" srcId="{D0018F96-37A9-4005-8956-565509AB6723}" destId="{B565CC30-A54E-4B8D-9ABE-A9CFFDA4FCCF}" srcOrd="2" destOrd="0" presId="urn:microsoft.com/office/officeart/2005/8/layout/equation1"/>
    <dgm:cxn modelId="{671254C5-1F03-4D25-9C11-8C8951E2231B}" type="presParOf" srcId="{D0018F96-37A9-4005-8956-565509AB6723}" destId="{27072221-C4F4-424B-8EE7-3E2F91027812}" srcOrd="3" destOrd="0" presId="urn:microsoft.com/office/officeart/2005/8/layout/equation1"/>
    <dgm:cxn modelId="{D49E202A-89E9-4C2B-BD54-B96399DF87F6}" type="presParOf" srcId="{D0018F96-37A9-4005-8956-565509AB6723}" destId="{95FBECA5-8E86-46DB-ACD6-7B64B8F8E1BA}" srcOrd="4" destOrd="0" presId="urn:microsoft.com/office/officeart/2005/8/layout/equation1"/>
    <dgm:cxn modelId="{D01D458E-918E-49DB-A0C4-ABA2D7B4CDB2}" type="presParOf" srcId="{D0018F96-37A9-4005-8956-565509AB6723}" destId="{1D07BA9B-44CA-4B19-AEEE-48138CB3D744}" srcOrd="5" destOrd="0" presId="urn:microsoft.com/office/officeart/2005/8/layout/equation1"/>
    <dgm:cxn modelId="{BC103CC8-B161-4EE4-BD19-7EB64F8BC493}" type="presParOf" srcId="{D0018F96-37A9-4005-8956-565509AB6723}" destId="{8C88C967-2F01-4581-8AF8-31E2D0B0A859}" srcOrd="6" destOrd="0" presId="urn:microsoft.com/office/officeart/2005/8/layout/equation1"/>
    <dgm:cxn modelId="{97E32599-AB73-4CA1-B8D4-0AD8DA40D596}" type="presParOf" srcId="{D0018F96-37A9-4005-8956-565509AB6723}" destId="{D6D45C35-98FB-4E4A-9D1E-811E789B2EFF}" srcOrd="7" destOrd="0" presId="urn:microsoft.com/office/officeart/2005/8/layout/equation1"/>
    <dgm:cxn modelId="{196B637D-6356-4444-A391-C4687104E6D7}" type="presParOf" srcId="{D0018F96-37A9-4005-8956-565509AB6723}" destId="{159CBDDA-A951-4835-AFF0-0B1A7A99EE37}" srcOrd="8" destOrd="0" presId="urn:microsoft.com/office/officeart/2005/8/layout/equation1"/>
  </dgm:cxnLst>
  <dgm:bg/>
  <dgm:whole>
    <a:ln>
      <a:noFill/>
    </a:ln>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4589C4-8465-4BE8-9994-2345AF7A3C4E}" type="doc">
      <dgm:prSet loTypeId="urn:microsoft.com/office/officeart/2009/3/layout/StepUpProcess#1" loCatId="process" qsTypeId="urn:microsoft.com/office/officeart/2005/8/quickstyle/simple1#1" qsCatId="simple" csTypeId="urn:microsoft.com/office/officeart/2005/8/colors/colorful3#1" csCatId="colorful" phldr="1"/>
      <dgm:spPr/>
      <dgm:t>
        <a:bodyPr/>
        <a:lstStyle/>
        <a:p>
          <a:endParaRPr lang="en-IN"/>
        </a:p>
      </dgm:t>
    </dgm:pt>
    <dgm:pt modelId="{73989BC7-E730-4C6F-B814-82EE6BF34A96}">
      <dgm:prSet phldrT="[Text]" custT="1"/>
      <dgm:spPr/>
      <dgm:t>
        <a:bodyPr/>
        <a:lstStyle/>
        <a:p>
          <a:r>
            <a:rPr lang="en-IN" sz="1800" dirty="0">
              <a:solidFill>
                <a:schemeClr val="bg1">
                  <a:lumMod val="95000"/>
                </a:schemeClr>
              </a:solidFill>
              <a:latin typeface="Comic Sans MS" panose="030F0702030302020204" pitchFamily="66" charset="0"/>
            </a:rPr>
            <a:t>1. Data collection</a:t>
          </a:r>
        </a:p>
      </dgm:t>
    </dgm:pt>
    <dgm:pt modelId="{66369679-B799-4757-855E-291A0AC42E5A}" cxnId="{83CB5079-20E0-4E89-9B38-D8416A715EF9}" type="parTrans">
      <dgm:prSet/>
      <dgm:spPr/>
      <dgm:t>
        <a:bodyPr/>
        <a:lstStyle/>
        <a:p>
          <a:endParaRPr lang="en-IN" sz="1800">
            <a:solidFill>
              <a:schemeClr val="bg1">
                <a:lumMod val="95000"/>
              </a:schemeClr>
            </a:solidFill>
            <a:latin typeface="Comic Sans MS" panose="030F0702030302020204" pitchFamily="66" charset="0"/>
          </a:endParaRPr>
        </a:p>
      </dgm:t>
    </dgm:pt>
    <dgm:pt modelId="{A54F7ACF-1DC5-4661-9E71-7C27D78740E5}" cxnId="{83CB5079-20E0-4E89-9B38-D8416A715EF9}" type="sibTrans">
      <dgm:prSet/>
      <dgm:spPr/>
      <dgm:t>
        <a:bodyPr/>
        <a:lstStyle/>
        <a:p>
          <a:endParaRPr lang="en-IN" sz="1800">
            <a:solidFill>
              <a:schemeClr val="bg1">
                <a:lumMod val="95000"/>
              </a:schemeClr>
            </a:solidFill>
            <a:latin typeface="Comic Sans MS" panose="030F0702030302020204" pitchFamily="66" charset="0"/>
          </a:endParaRPr>
        </a:p>
      </dgm:t>
    </dgm:pt>
    <dgm:pt modelId="{D2E82289-B61B-4929-9069-14C3E64E7328}">
      <dgm:prSet phldrT="[Text]" custT="1"/>
      <dgm:spPr/>
      <dgm:t>
        <a:bodyPr/>
        <a:lstStyle/>
        <a:p>
          <a:r>
            <a:rPr lang="en-IN" sz="1800" dirty="0">
              <a:solidFill>
                <a:schemeClr val="bg1">
                  <a:lumMod val="95000"/>
                </a:schemeClr>
              </a:solidFill>
              <a:latin typeface="Comic Sans MS" panose="030F0702030302020204" pitchFamily="66" charset="0"/>
            </a:rPr>
            <a:t>2. Data preparation</a:t>
          </a:r>
        </a:p>
      </dgm:t>
    </dgm:pt>
    <dgm:pt modelId="{06431514-F268-4412-996D-4836B5A68D90}" cxnId="{D3E8D4E2-CC44-4471-93E8-616A265B35E5}" type="parTrans">
      <dgm:prSet/>
      <dgm:spPr/>
      <dgm:t>
        <a:bodyPr/>
        <a:lstStyle/>
        <a:p>
          <a:endParaRPr lang="en-IN" sz="1800">
            <a:solidFill>
              <a:schemeClr val="bg1">
                <a:lumMod val="95000"/>
              </a:schemeClr>
            </a:solidFill>
            <a:latin typeface="Comic Sans MS" panose="030F0702030302020204" pitchFamily="66" charset="0"/>
          </a:endParaRPr>
        </a:p>
      </dgm:t>
    </dgm:pt>
    <dgm:pt modelId="{F7A32F3A-3C8A-485D-AA88-862B96A85F1B}" cxnId="{D3E8D4E2-CC44-4471-93E8-616A265B35E5}" type="sibTrans">
      <dgm:prSet/>
      <dgm:spPr/>
      <dgm:t>
        <a:bodyPr/>
        <a:lstStyle/>
        <a:p>
          <a:endParaRPr lang="en-IN" sz="1800">
            <a:solidFill>
              <a:schemeClr val="bg1">
                <a:lumMod val="95000"/>
              </a:schemeClr>
            </a:solidFill>
            <a:latin typeface="Comic Sans MS" panose="030F0702030302020204" pitchFamily="66" charset="0"/>
          </a:endParaRPr>
        </a:p>
      </dgm:t>
    </dgm:pt>
    <dgm:pt modelId="{BDD0BDF9-CA23-4937-8D47-A1C28A540FDA}">
      <dgm:prSet phldrT="[Text]" custT="1"/>
      <dgm:spPr/>
      <dgm:t>
        <a:bodyPr/>
        <a:lstStyle/>
        <a:p>
          <a:r>
            <a:rPr lang="en-IN" sz="1800" dirty="0">
              <a:solidFill>
                <a:schemeClr val="bg1">
                  <a:lumMod val="95000"/>
                </a:schemeClr>
              </a:solidFill>
              <a:latin typeface="Comic Sans MS" panose="030F0702030302020204" pitchFamily="66" charset="0"/>
            </a:rPr>
            <a:t>3. Choose a ML model</a:t>
          </a:r>
        </a:p>
      </dgm:t>
    </dgm:pt>
    <dgm:pt modelId="{CD52243A-368A-4323-8C8F-6A5A1017859B}" cxnId="{9FD93F1D-DB15-4E90-B0F7-0E301131FD8D}" type="parTrans">
      <dgm:prSet/>
      <dgm:spPr/>
      <dgm:t>
        <a:bodyPr/>
        <a:lstStyle/>
        <a:p>
          <a:endParaRPr lang="en-IN" sz="1800">
            <a:solidFill>
              <a:schemeClr val="bg1">
                <a:lumMod val="95000"/>
              </a:schemeClr>
            </a:solidFill>
            <a:latin typeface="Comic Sans MS" panose="030F0702030302020204" pitchFamily="66" charset="0"/>
          </a:endParaRPr>
        </a:p>
      </dgm:t>
    </dgm:pt>
    <dgm:pt modelId="{AB8952E6-58E6-4B6F-80EF-ADF8BA21664F}" cxnId="{9FD93F1D-DB15-4E90-B0F7-0E301131FD8D}" type="sibTrans">
      <dgm:prSet/>
      <dgm:spPr/>
      <dgm:t>
        <a:bodyPr/>
        <a:lstStyle/>
        <a:p>
          <a:endParaRPr lang="en-IN" sz="1800">
            <a:solidFill>
              <a:schemeClr val="bg1">
                <a:lumMod val="95000"/>
              </a:schemeClr>
            </a:solidFill>
            <a:latin typeface="Comic Sans MS" panose="030F0702030302020204" pitchFamily="66" charset="0"/>
          </a:endParaRPr>
        </a:p>
      </dgm:t>
    </dgm:pt>
    <dgm:pt modelId="{B1BF127C-10A3-4EDA-89AE-D12835F97EB6}">
      <dgm:prSet phldrT="[Text]" custT="1"/>
      <dgm:spPr/>
      <dgm:t>
        <a:bodyPr/>
        <a:lstStyle/>
        <a:p>
          <a:r>
            <a:rPr lang="en-IN" sz="1800" dirty="0">
              <a:solidFill>
                <a:schemeClr val="bg1">
                  <a:lumMod val="95000"/>
                </a:schemeClr>
              </a:solidFill>
              <a:latin typeface="Comic Sans MS" panose="030F0702030302020204" pitchFamily="66" charset="0"/>
            </a:rPr>
            <a:t>4. Train the model</a:t>
          </a:r>
        </a:p>
      </dgm:t>
    </dgm:pt>
    <dgm:pt modelId="{10E09D85-8559-4ED1-A48C-F99D7DEB22DB}" cxnId="{2EF40D69-D0D2-45DE-9EED-F54FC6AC4041}" type="parTrans">
      <dgm:prSet/>
      <dgm:spPr/>
      <dgm:t>
        <a:bodyPr/>
        <a:lstStyle/>
        <a:p>
          <a:endParaRPr lang="en-IN" sz="1800">
            <a:solidFill>
              <a:schemeClr val="bg1">
                <a:lumMod val="95000"/>
              </a:schemeClr>
            </a:solidFill>
            <a:latin typeface="Comic Sans MS" panose="030F0702030302020204" pitchFamily="66" charset="0"/>
          </a:endParaRPr>
        </a:p>
      </dgm:t>
    </dgm:pt>
    <dgm:pt modelId="{3286FC3A-D62F-4580-A866-5E4BEC6F2AE9}" cxnId="{2EF40D69-D0D2-45DE-9EED-F54FC6AC4041}" type="sibTrans">
      <dgm:prSet/>
      <dgm:spPr/>
      <dgm:t>
        <a:bodyPr/>
        <a:lstStyle/>
        <a:p>
          <a:endParaRPr lang="en-IN" sz="1800">
            <a:solidFill>
              <a:schemeClr val="bg1">
                <a:lumMod val="95000"/>
              </a:schemeClr>
            </a:solidFill>
            <a:latin typeface="Comic Sans MS" panose="030F0702030302020204" pitchFamily="66" charset="0"/>
          </a:endParaRPr>
        </a:p>
      </dgm:t>
    </dgm:pt>
    <dgm:pt modelId="{09895830-E3D1-4A5A-998C-A32B240A8FD3}">
      <dgm:prSet phldrT="[Text]" custT="1"/>
      <dgm:spPr/>
      <dgm:t>
        <a:bodyPr/>
        <a:lstStyle/>
        <a:p>
          <a:r>
            <a:rPr lang="en-IN" sz="1800" dirty="0">
              <a:solidFill>
                <a:schemeClr val="bg1">
                  <a:lumMod val="95000"/>
                </a:schemeClr>
              </a:solidFill>
              <a:latin typeface="Comic Sans MS" panose="030F0702030302020204" pitchFamily="66" charset="0"/>
            </a:rPr>
            <a:t>5. Evaluate the model</a:t>
          </a:r>
        </a:p>
      </dgm:t>
    </dgm:pt>
    <dgm:pt modelId="{6DA4D97E-F0ED-463D-9583-E35763D8E8E7}" cxnId="{373A8503-A6A7-4B21-A417-49DFBC433D02}" type="parTrans">
      <dgm:prSet/>
      <dgm:spPr/>
      <dgm:t>
        <a:bodyPr/>
        <a:lstStyle/>
        <a:p>
          <a:endParaRPr lang="en-IN" sz="1800">
            <a:solidFill>
              <a:schemeClr val="bg1">
                <a:lumMod val="95000"/>
              </a:schemeClr>
            </a:solidFill>
            <a:latin typeface="Comic Sans MS" panose="030F0702030302020204" pitchFamily="66" charset="0"/>
          </a:endParaRPr>
        </a:p>
      </dgm:t>
    </dgm:pt>
    <dgm:pt modelId="{4FFF9456-BDDD-46F2-9852-4AAFC6A9D46D}" cxnId="{373A8503-A6A7-4B21-A417-49DFBC433D02}" type="sibTrans">
      <dgm:prSet/>
      <dgm:spPr/>
      <dgm:t>
        <a:bodyPr/>
        <a:lstStyle/>
        <a:p>
          <a:endParaRPr lang="en-IN" sz="1800">
            <a:solidFill>
              <a:schemeClr val="bg1">
                <a:lumMod val="95000"/>
              </a:schemeClr>
            </a:solidFill>
            <a:latin typeface="Comic Sans MS" panose="030F0702030302020204" pitchFamily="66" charset="0"/>
          </a:endParaRPr>
        </a:p>
      </dgm:t>
    </dgm:pt>
    <dgm:pt modelId="{607403DB-CEC3-4DDC-A2F4-AB438043B4C1}">
      <dgm:prSet phldrT="[Text]" custT="1"/>
      <dgm:spPr/>
      <dgm:t>
        <a:bodyPr/>
        <a:lstStyle/>
        <a:p>
          <a:r>
            <a:rPr lang="en-IN" sz="1800" dirty="0">
              <a:solidFill>
                <a:schemeClr val="bg1">
                  <a:lumMod val="95000"/>
                </a:schemeClr>
              </a:solidFill>
              <a:latin typeface="Comic Sans MS" panose="030F0702030302020204" pitchFamily="66" charset="0"/>
            </a:rPr>
            <a:t>7. Make predictions</a:t>
          </a:r>
        </a:p>
      </dgm:t>
    </dgm:pt>
    <dgm:pt modelId="{B1B284A9-268D-4DD1-A8B7-92FB3797524D}" cxnId="{A04B9E17-1760-4DF5-8629-1804196585FC}" type="parTrans">
      <dgm:prSet/>
      <dgm:spPr/>
      <dgm:t>
        <a:bodyPr/>
        <a:lstStyle/>
        <a:p>
          <a:endParaRPr lang="en-IN" sz="1800">
            <a:solidFill>
              <a:schemeClr val="bg1">
                <a:lumMod val="95000"/>
              </a:schemeClr>
            </a:solidFill>
            <a:latin typeface="Comic Sans MS" panose="030F0702030302020204" pitchFamily="66" charset="0"/>
          </a:endParaRPr>
        </a:p>
      </dgm:t>
    </dgm:pt>
    <dgm:pt modelId="{8CD4BEC8-F7B0-43EA-82D1-7A0C5D4F820E}" cxnId="{A04B9E17-1760-4DF5-8629-1804196585FC}" type="sibTrans">
      <dgm:prSet/>
      <dgm:spPr/>
      <dgm:t>
        <a:bodyPr/>
        <a:lstStyle/>
        <a:p>
          <a:endParaRPr lang="en-IN" sz="1800">
            <a:solidFill>
              <a:schemeClr val="bg1">
                <a:lumMod val="95000"/>
              </a:schemeClr>
            </a:solidFill>
            <a:latin typeface="Comic Sans MS" panose="030F0702030302020204" pitchFamily="66" charset="0"/>
          </a:endParaRPr>
        </a:p>
      </dgm:t>
    </dgm:pt>
    <dgm:pt modelId="{4A1D99B0-E14F-4528-A637-018775E1AA8E}">
      <dgm:prSet phldrT="[Text]" custT="1"/>
      <dgm:spPr/>
      <dgm:t>
        <a:bodyPr/>
        <a:lstStyle/>
        <a:p>
          <a:r>
            <a:rPr lang="en-IN" sz="1800" dirty="0">
              <a:solidFill>
                <a:schemeClr val="bg1">
                  <a:lumMod val="95000"/>
                </a:schemeClr>
              </a:solidFill>
              <a:latin typeface="Comic Sans MS" panose="030F0702030302020204" pitchFamily="66" charset="0"/>
            </a:rPr>
            <a:t>6. Parameter tuning</a:t>
          </a:r>
        </a:p>
      </dgm:t>
    </dgm:pt>
    <dgm:pt modelId="{732932B5-F56E-495F-BE9A-C87B30DA6E05}" cxnId="{C0783759-32EA-4E53-8F72-F5E35B94BB5C}" type="parTrans">
      <dgm:prSet/>
      <dgm:spPr/>
      <dgm:t>
        <a:bodyPr/>
        <a:lstStyle/>
        <a:p>
          <a:endParaRPr lang="en-IN" sz="1800">
            <a:solidFill>
              <a:schemeClr val="bg1">
                <a:lumMod val="95000"/>
              </a:schemeClr>
            </a:solidFill>
            <a:latin typeface="Comic Sans MS" panose="030F0702030302020204" pitchFamily="66" charset="0"/>
          </a:endParaRPr>
        </a:p>
      </dgm:t>
    </dgm:pt>
    <dgm:pt modelId="{01F647A3-B37C-4279-ACD7-E798A8E478D3}" cxnId="{C0783759-32EA-4E53-8F72-F5E35B94BB5C}" type="sibTrans">
      <dgm:prSet/>
      <dgm:spPr/>
      <dgm:t>
        <a:bodyPr/>
        <a:lstStyle/>
        <a:p>
          <a:endParaRPr lang="en-IN" sz="1800">
            <a:solidFill>
              <a:schemeClr val="bg1">
                <a:lumMod val="95000"/>
              </a:schemeClr>
            </a:solidFill>
            <a:latin typeface="Comic Sans MS" panose="030F0702030302020204" pitchFamily="66" charset="0"/>
          </a:endParaRPr>
        </a:p>
      </dgm:t>
    </dgm:pt>
    <dgm:pt modelId="{FC8C1081-28F8-4D6D-90ED-AD6FE4E9F51F}" type="pres">
      <dgm:prSet presAssocID="{154589C4-8465-4BE8-9994-2345AF7A3C4E}" presName="rootnode" presStyleCnt="0">
        <dgm:presLayoutVars>
          <dgm:chMax/>
          <dgm:chPref/>
          <dgm:dir/>
          <dgm:animLvl val="lvl"/>
        </dgm:presLayoutVars>
      </dgm:prSet>
      <dgm:spPr/>
    </dgm:pt>
    <dgm:pt modelId="{949D874E-9AB0-4CF7-8A6C-FAD6D624B9B0}" type="pres">
      <dgm:prSet presAssocID="{73989BC7-E730-4C6F-B814-82EE6BF34A96}" presName="composite" presStyleCnt="0"/>
      <dgm:spPr/>
    </dgm:pt>
    <dgm:pt modelId="{8D37F63A-B17B-4F8D-A5D9-FCCE12EE492C}" type="pres">
      <dgm:prSet presAssocID="{73989BC7-E730-4C6F-B814-82EE6BF34A96}" presName="LShape" presStyleLbl="alignNode1" presStyleIdx="0" presStyleCnt="13"/>
      <dgm:spPr/>
    </dgm:pt>
    <dgm:pt modelId="{7907DE3C-8D09-497B-9B0A-FF8CB0AF7D0E}" type="pres">
      <dgm:prSet presAssocID="{73989BC7-E730-4C6F-B814-82EE6BF34A96}" presName="ParentText" presStyleLbl="revTx" presStyleIdx="0" presStyleCnt="7">
        <dgm:presLayoutVars>
          <dgm:chMax val="0"/>
          <dgm:chPref val="0"/>
          <dgm:bulletEnabled val="1"/>
        </dgm:presLayoutVars>
      </dgm:prSet>
      <dgm:spPr/>
    </dgm:pt>
    <dgm:pt modelId="{F15B5D98-4222-4531-B939-D54864A66513}" type="pres">
      <dgm:prSet presAssocID="{73989BC7-E730-4C6F-B814-82EE6BF34A96}" presName="Triangle" presStyleLbl="alignNode1" presStyleIdx="1" presStyleCnt="13"/>
      <dgm:spPr/>
    </dgm:pt>
    <dgm:pt modelId="{33B22793-80B6-4437-B10C-EB2ED4053AA3}" type="pres">
      <dgm:prSet presAssocID="{A54F7ACF-1DC5-4661-9E71-7C27D78740E5}" presName="sibTrans" presStyleCnt="0"/>
      <dgm:spPr/>
    </dgm:pt>
    <dgm:pt modelId="{9374E0E5-1C31-4C48-8EE9-56961CC81C06}" type="pres">
      <dgm:prSet presAssocID="{A54F7ACF-1DC5-4661-9E71-7C27D78740E5}" presName="space" presStyleCnt="0"/>
      <dgm:spPr/>
    </dgm:pt>
    <dgm:pt modelId="{74551F5A-6CE9-43BD-BCD2-46FE878C6DB9}" type="pres">
      <dgm:prSet presAssocID="{D2E82289-B61B-4929-9069-14C3E64E7328}" presName="composite" presStyleCnt="0"/>
      <dgm:spPr/>
    </dgm:pt>
    <dgm:pt modelId="{186242D4-92C2-446C-930A-D5135B86F2A9}" type="pres">
      <dgm:prSet presAssocID="{D2E82289-B61B-4929-9069-14C3E64E7328}" presName="LShape" presStyleLbl="alignNode1" presStyleIdx="2" presStyleCnt="13"/>
      <dgm:spPr/>
    </dgm:pt>
    <dgm:pt modelId="{B46C84B0-B83D-4677-BEA9-8DD2B3EADAD0}" type="pres">
      <dgm:prSet presAssocID="{D2E82289-B61B-4929-9069-14C3E64E7328}" presName="ParentText" presStyleLbl="revTx" presStyleIdx="1" presStyleCnt="7" custScaleX="111003" custLinFactNeighborX="3014" custLinFactNeighborY="1719">
        <dgm:presLayoutVars>
          <dgm:chMax val="0"/>
          <dgm:chPref val="0"/>
          <dgm:bulletEnabled val="1"/>
        </dgm:presLayoutVars>
      </dgm:prSet>
      <dgm:spPr/>
    </dgm:pt>
    <dgm:pt modelId="{BB2A9629-BD1A-409E-8251-A9B8DA5314E1}" type="pres">
      <dgm:prSet presAssocID="{D2E82289-B61B-4929-9069-14C3E64E7328}" presName="Triangle" presStyleLbl="alignNode1" presStyleIdx="3" presStyleCnt="13"/>
      <dgm:spPr/>
    </dgm:pt>
    <dgm:pt modelId="{1E0A810D-BC34-4BED-B199-8AA752DCCE28}" type="pres">
      <dgm:prSet presAssocID="{F7A32F3A-3C8A-485D-AA88-862B96A85F1B}" presName="sibTrans" presStyleCnt="0"/>
      <dgm:spPr/>
    </dgm:pt>
    <dgm:pt modelId="{E2F6776B-C1E9-413C-B342-45EDD35AB6AB}" type="pres">
      <dgm:prSet presAssocID="{F7A32F3A-3C8A-485D-AA88-862B96A85F1B}" presName="space" presStyleCnt="0"/>
      <dgm:spPr/>
    </dgm:pt>
    <dgm:pt modelId="{F66A1BC5-0EE3-476F-8FD7-E5407850E1E4}" type="pres">
      <dgm:prSet presAssocID="{BDD0BDF9-CA23-4937-8D47-A1C28A540FDA}" presName="composite" presStyleCnt="0"/>
      <dgm:spPr/>
    </dgm:pt>
    <dgm:pt modelId="{7ADC3927-3E0C-44DC-8E21-C190FBC67718}" type="pres">
      <dgm:prSet presAssocID="{BDD0BDF9-CA23-4937-8D47-A1C28A540FDA}" presName="LShape" presStyleLbl="alignNode1" presStyleIdx="4" presStyleCnt="13"/>
      <dgm:spPr>
        <a:solidFill>
          <a:srgbClr val="AC770D"/>
        </a:solidFill>
      </dgm:spPr>
    </dgm:pt>
    <dgm:pt modelId="{1E10BA9A-DEA4-4075-9A03-B4C7CA82D359}" type="pres">
      <dgm:prSet presAssocID="{BDD0BDF9-CA23-4937-8D47-A1C28A540FDA}" presName="ParentText" presStyleLbl="revTx" presStyleIdx="2" presStyleCnt="7">
        <dgm:presLayoutVars>
          <dgm:chMax val="0"/>
          <dgm:chPref val="0"/>
          <dgm:bulletEnabled val="1"/>
        </dgm:presLayoutVars>
      </dgm:prSet>
      <dgm:spPr/>
    </dgm:pt>
    <dgm:pt modelId="{9FDD1F3A-4B31-4BEF-BF85-D18724D72895}" type="pres">
      <dgm:prSet presAssocID="{BDD0BDF9-CA23-4937-8D47-A1C28A540FDA}" presName="Triangle" presStyleLbl="alignNode1" presStyleIdx="5" presStyleCnt="13"/>
      <dgm:spPr/>
    </dgm:pt>
    <dgm:pt modelId="{578FC6E0-F604-45A0-84AA-59B443429292}" type="pres">
      <dgm:prSet presAssocID="{AB8952E6-58E6-4B6F-80EF-ADF8BA21664F}" presName="sibTrans" presStyleCnt="0"/>
      <dgm:spPr/>
    </dgm:pt>
    <dgm:pt modelId="{A175D646-1BF8-49D5-9E32-A829814B35F2}" type="pres">
      <dgm:prSet presAssocID="{AB8952E6-58E6-4B6F-80EF-ADF8BA21664F}" presName="space" presStyleCnt="0"/>
      <dgm:spPr/>
    </dgm:pt>
    <dgm:pt modelId="{C5E74E59-15B2-4226-A980-7CFAD5281102}" type="pres">
      <dgm:prSet presAssocID="{B1BF127C-10A3-4EDA-89AE-D12835F97EB6}" presName="composite" presStyleCnt="0"/>
      <dgm:spPr/>
    </dgm:pt>
    <dgm:pt modelId="{A93AF2DF-A2B6-4C93-B5B5-E25BD1979074}" type="pres">
      <dgm:prSet presAssocID="{B1BF127C-10A3-4EDA-89AE-D12835F97EB6}" presName="LShape" presStyleLbl="alignNode1" presStyleIdx="6" presStyleCnt="13"/>
      <dgm:spPr/>
    </dgm:pt>
    <dgm:pt modelId="{BF6E417D-E404-41E0-B6B9-4676170C39B7}" type="pres">
      <dgm:prSet presAssocID="{B1BF127C-10A3-4EDA-89AE-D12835F97EB6}" presName="ParentText" presStyleLbl="revTx" presStyleIdx="3" presStyleCnt="7">
        <dgm:presLayoutVars>
          <dgm:chMax val="0"/>
          <dgm:chPref val="0"/>
          <dgm:bulletEnabled val="1"/>
        </dgm:presLayoutVars>
      </dgm:prSet>
      <dgm:spPr/>
    </dgm:pt>
    <dgm:pt modelId="{45CC6E95-BC83-44AE-9768-04350C55EE16}" type="pres">
      <dgm:prSet presAssocID="{B1BF127C-10A3-4EDA-89AE-D12835F97EB6}" presName="Triangle" presStyleLbl="alignNode1" presStyleIdx="7" presStyleCnt="13"/>
      <dgm:spPr/>
    </dgm:pt>
    <dgm:pt modelId="{1D2F3FD1-499C-435B-99FA-9332D54B68F7}" type="pres">
      <dgm:prSet presAssocID="{3286FC3A-D62F-4580-A866-5E4BEC6F2AE9}" presName="sibTrans" presStyleCnt="0"/>
      <dgm:spPr/>
    </dgm:pt>
    <dgm:pt modelId="{4777D5FE-5A83-4F90-AA1C-329D4B29F37A}" type="pres">
      <dgm:prSet presAssocID="{3286FC3A-D62F-4580-A866-5E4BEC6F2AE9}" presName="space" presStyleCnt="0"/>
      <dgm:spPr/>
    </dgm:pt>
    <dgm:pt modelId="{CCD829C9-A630-44A7-AC52-D6F3F38C61BD}" type="pres">
      <dgm:prSet presAssocID="{09895830-E3D1-4A5A-998C-A32B240A8FD3}" presName="composite" presStyleCnt="0"/>
      <dgm:spPr/>
    </dgm:pt>
    <dgm:pt modelId="{5FBCA329-7F76-43E7-956E-21E151A4451A}" type="pres">
      <dgm:prSet presAssocID="{09895830-E3D1-4A5A-998C-A32B240A8FD3}" presName="LShape" presStyleLbl="alignNode1" presStyleIdx="8" presStyleCnt="13"/>
      <dgm:spPr/>
    </dgm:pt>
    <dgm:pt modelId="{DB747E33-537E-454F-8C2F-F67E1FA7924D}" type="pres">
      <dgm:prSet presAssocID="{09895830-E3D1-4A5A-998C-A32B240A8FD3}" presName="ParentText" presStyleLbl="revTx" presStyleIdx="4" presStyleCnt="7">
        <dgm:presLayoutVars>
          <dgm:chMax val="0"/>
          <dgm:chPref val="0"/>
          <dgm:bulletEnabled val="1"/>
        </dgm:presLayoutVars>
      </dgm:prSet>
      <dgm:spPr/>
    </dgm:pt>
    <dgm:pt modelId="{92BDEB0D-B153-4DB4-B8B3-FC7D0362999A}" type="pres">
      <dgm:prSet presAssocID="{09895830-E3D1-4A5A-998C-A32B240A8FD3}" presName="Triangle" presStyleLbl="alignNode1" presStyleIdx="9" presStyleCnt="13"/>
      <dgm:spPr/>
    </dgm:pt>
    <dgm:pt modelId="{6CE23883-2E19-46D3-96CB-3714C0E91F47}" type="pres">
      <dgm:prSet presAssocID="{4FFF9456-BDDD-46F2-9852-4AAFC6A9D46D}" presName="sibTrans" presStyleCnt="0"/>
      <dgm:spPr/>
    </dgm:pt>
    <dgm:pt modelId="{6CF6BC80-EA22-4438-ADAF-131DEE234D6A}" type="pres">
      <dgm:prSet presAssocID="{4FFF9456-BDDD-46F2-9852-4AAFC6A9D46D}" presName="space" presStyleCnt="0"/>
      <dgm:spPr/>
    </dgm:pt>
    <dgm:pt modelId="{29614CB4-133E-4BF2-8A12-E322F45D7255}" type="pres">
      <dgm:prSet presAssocID="{4A1D99B0-E14F-4528-A637-018775E1AA8E}" presName="composite" presStyleCnt="0"/>
      <dgm:spPr/>
    </dgm:pt>
    <dgm:pt modelId="{77A6F671-42FA-4C37-9B11-2838569C8F11}" type="pres">
      <dgm:prSet presAssocID="{4A1D99B0-E14F-4528-A637-018775E1AA8E}" presName="LShape" presStyleLbl="alignNode1" presStyleIdx="10" presStyleCnt="13"/>
      <dgm:spPr/>
    </dgm:pt>
    <dgm:pt modelId="{E7836ADD-9EA4-4DF3-8502-89D894B85155}" type="pres">
      <dgm:prSet presAssocID="{4A1D99B0-E14F-4528-A637-018775E1AA8E}" presName="ParentText" presStyleLbl="revTx" presStyleIdx="5" presStyleCnt="7" custScaleX="127718" custLinFactNeighborX="11302" custLinFactNeighborY="7688">
        <dgm:presLayoutVars>
          <dgm:chMax val="0"/>
          <dgm:chPref val="0"/>
          <dgm:bulletEnabled val="1"/>
        </dgm:presLayoutVars>
      </dgm:prSet>
      <dgm:spPr/>
    </dgm:pt>
    <dgm:pt modelId="{C0A77F95-5DE9-4C11-B456-845126EAD00E}" type="pres">
      <dgm:prSet presAssocID="{4A1D99B0-E14F-4528-A637-018775E1AA8E}" presName="Triangle" presStyleLbl="alignNode1" presStyleIdx="11" presStyleCnt="13"/>
      <dgm:spPr/>
    </dgm:pt>
    <dgm:pt modelId="{3BF472EE-1D72-4D2D-82F4-86C4DE50B319}" type="pres">
      <dgm:prSet presAssocID="{01F647A3-B37C-4279-ACD7-E798A8E478D3}" presName="sibTrans" presStyleCnt="0"/>
      <dgm:spPr/>
    </dgm:pt>
    <dgm:pt modelId="{DE9E201B-FBD6-4E7A-8F3F-872324B7509B}" type="pres">
      <dgm:prSet presAssocID="{01F647A3-B37C-4279-ACD7-E798A8E478D3}" presName="space" presStyleCnt="0"/>
      <dgm:spPr/>
    </dgm:pt>
    <dgm:pt modelId="{52F34C8D-8F4D-4586-AE73-C84424CF76C9}" type="pres">
      <dgm:prSet presAssocID="{607403DB-CEC3-4DDC-A2F4-AB438043B4C1}" presName="composite" presStyleCnt="0"/>
      <dgm:spPr/>
    </dgm:pt>
    <dgm:pt modelId="{550932F6-0DC2-4311-9F7D-BEBE91AD96BC}" type="pres">
      <dgm:prSet presAssocID="{607403DB-CEC3-4DDC-A2F4-AB438043B4C1}" presName="LShape" presStyleLbl="alignNode1" presStyleIdx="12" presStyleCnt="13"/>
      <dgm:spPr/>
    </dgm:pt>
    <dgm:pt modelId="{FA604DC8-01F6-4A09-8F04-1F6B7FD34130}" type="pres">
      <dgm:prSet presAssocID="{607403DB-CEC3-4DDC-A2F4-AB438043B4C1}" presName="ParentText" presStyleLbl="revTx" presStyleIdx="6" presStyleCnt="7">
        <dgm:presLayoutVars>
          <dgm:chMax val="0"/>
          <dgm:chPref val="0"/>
          <dgm:bulletEnabled val="1"/>
        </dgm:presLayoutVars>
      </dgm:prSet>
      <dgm:spPr/>
    </dgm:pt>
  </dgm:ptLst>
  <dgm:cxnLst>
    <dgm:cxn modelId="{373A8503-A6A7-4B21-A417-49DFBC433D02}" srcId="{154589C4-8465-4BE8-9994-2345AF7A3C4E}" destId="{09895830-E3D1-4A5A-998C-A32B240A8FD3}" srcOrd="4" destOrd="0" parTransId="{6DA4D97E-F0ED-463D-9583-E35763D8E8E7}" sibTransId="{4FFF9456-BDDD-46F2-9852-4AAFC6A9D46D}"/>
    <dgm:cxn modelId="{A04B9E17-1760-4DF5-8629-1804196585FC}" srcId="{154589C4-8465-4BE8-9994-2345AF7A3C4E}" destId="{607403DB-CEC3-4DDC-A2F4-AB438043B4C1}" srcOrd="6" destOrd="0" parTransId="{B1B284A9-268D-4DD1-A8B7-92FB3797524D}" sibTransId="{8CD4BEC8-F7B0-43EA-82D1-7A0C5D4F820E}"/>
    <dgm:cxn modelId="{9FD93F1D-DB15-4E90-B0F7-0E301131FD8D}" srcId="{154589C4-8465-4BE8-9994-2345AF7A3C4E}" destId="{BDD0BDF9-CA23-4937-8D47-A1C28A540FDA}" srcOrd="2" destOrd="0" parTransId="{CD52243A-368A-4323-8C8F-6A5A1017859B}" sibTransId="{AB8952E6-58E6-4B6F-80EF-ADF8BA21664F}"/>
    <dgm:cxn modelId="{E1AC9A29-2D4E-4EB0-8F31-274F57892F3C}" type="presOf" srcId="{4A1D99B0-E14F-4528-A637-018775E1AA8E}" destId="{E7836ADD-9EA4-4DF3-8502-89D894B85155}" srcOrd="0" destOrd="0" presId="urn:microsoft.com/office/officeart/2009/3/layout/StepUpProcess#1"/>
    <dgm:cxn modelId="{3B758030-625E-4297-97B6-444D9A800FFC}" type="presOf" srcId="{154589C4-8465-4BE8-9994-2345AF7A3C4E}" destId="{FC8C1081-28F8-4D6D-90ED-AD6FE4E9F51F}" srcOrd="0" destOrd="0" presId="urn:microsoft.com/office/officeart/2009/3/layout/StepUpProcess#1"/>
    <dgm:cxn modelId="{84E2A547-9640-426E-8BC6-41F1222A33E1}" type="presOf" srcId="{BDD0BDF9-CA23-4937-8D47-A1C28A540FDA}" destId="{1E10BA9A-DEA4-4075-9A03-B4C7CA82D359}" srcOrd="0" destOrd="0" presId="urn:microsoft.com/office/officeart/2009/3/layout/StepUpProcess#1"/>
    <dgm:cxn modelId="{2EF40D69-D0D2-45DE-9EED-F54FC6AC4041}" srcId="{154589C4-8465-4BE8-9994-2345AF7A3C4E}" destId="{B1BF127C-10A3-4EDA-89AE-D12835F97EB6}" srcOrd="3" destOrd="0" parTransId="{10E09D85-8559-4ED1-A48C-F99D7DEB22DB}" sibTransId="{3286FC3A-D62F-4580-A866-5E4BEC6F2AE9}"/>
    <dgm:cxn modelId="{6BFAAC54-2E83-490D-87B4-816D954BA729}" type="presOf" srcId="{B1BF127C-10A3-4EDA-89AE-D12835F97EB6}" destId="{BF6E417D-E404-41E0-B6B9-4676170C39B7}" srcOrd="0" destOrd="0" presId="urn:microsoft.com/office/officeart/2009/3/layout/StepUpProcess#1"/>
    <dgm:cxn modelId="{7D5E7C77-7CD3-418C-B3E1-84F262251FBC}" type="presOf" srcId="{73989BC7-E730-4C6F-B814-82EE6BF34A96}" destId="{7907DE3C-8D09-497B-9B0A-FF8CB0AF7D0E}" srcOrd="0" destOrd="0" presId="urn:microsoft.com/office/officeart/2009/3/layout/StepUpProcess#1"/>
    <dgm:cxn modelId="{C0783759-32EA-4E53-8F72-F5E35B94BB5C}" srcId="{154589C4-8465-4BE8-9994-2345AF7A3C4E}" destId="{4A1D99B0-E14F-4528-A637-018775E1AA8E}" srcOrd="5" destOrd="0" parTransId="{732932B5-F56E-495F-BE9A-C87B30DA6E05}" sibTransId="{01F647A3-B37C-4279-ACD7-E798A8E478D3}"/>
    <dgm:cxn modelId="{83CB5079-20E0-4E89-9B38-D8416A715EF9}" srcId="{154589C4-8465-4BE8-9994-2345AF7A3C4E}" destId="{73989BC7-E730-4C6F-B814-82EE6BF34A96}" srcOrd="0" destOrd="0" parTransId="{66369679-B799-4757-855E-291A0AC42E5A}" sibTransId="{A54F7ACF-1DC5-4661-9E71-7C27D78740E5}"/>
    <dgm:cxn modelId="{F471E07A-7031-47B4-8470-3B9D8BE676BA}" type="presOf" srcId="{09895830-E3D1-4A5A-998C-A32B240A8FD3}" destId="{DB747E33-537E-454F-8C2F-F67E1FA7924D}" srcOrd="0" destOrd="0" presId="urn:microsoft.com/office/officeart/2009/3/layout/StepUpProcess#1"/>
    <dgm:cxn modelId="{291AA997-F91C-46C8-8DDA-298E0EF54BE5}" type="presOf" srcId="{607403DB-CEC3-4DDC-A2F4-AB438043B4C1}" destId="{FA604DC8-01F6-4A09-8F04-1F6B7FD34130}" srcOrd="0" destOrd="0" presId="urn:microsoft.com/office/officeart/2009/3/layout/StepUpProcess#1"/>
    <dgm:cxn modelId="{7824A5D7-196F-4D34-9D24-211156FF2141}" type="presOf" srcId="{D2E82289-B61B-4929-9069-14C3E64E7328}" destId="{B46C84B0-B83D-4677-BEA9-8DD2B3EADAD0}" srcOrd="0" destOrd="0" presId="urn:microsoft.com/office/officeart/2009/3/layout/StepUpProcess#1"/>
    <dgm:cxn modelId="{D3E8D4E2-CC44-4471-93E8-616A265B35E5}" srcId="{154589C4-8465-4BE8-9994-2345AF7A3C4E}" destId="{D2E82289-B61B-4929-9069-14C3E64E7328}" srcOrd="1" destOrd="0" parTransId="{06431514-F268-4412-996D-4836B5A68D90}" sibTransId="{F7A32F3A-3C8A-485D-AA88-862B96A85F1B}"/>
    <dgm:cxn modelId="{2E238168-671B-460C-B626-FA7E2EC4F056}" type="presParOf" srcId="{FC8C1081-28F8-4D6D-90ED-AD6FE4E9F51F}" destId="{949D874E-9AB0-4CF7-8A6C-FAD6D624B9B0}" srcOrd="0" destOrd="0" presId="urn:microsoft.com/office/officeart/2009/3/layout/StepUpProcess#1"/>
    <dgm:cxn modelId="{200ADA98-8D16-4379-9654-2DC143AA9D72}" type="presParOf" srcId="{949D874E-9AB0-4CF7-8A6C-FAD6D624B9B0}" destId="{8D37F63A-B17B-4F8D-A5D9-FCCE12EE492C}" srcOrd="0" destOrd="0" presId="urn:microsoft.com/office/officeart/2009/3/layout/StepUpProcess#1"/>
    <dgm:cxn modelId="{7B15194A-BD7C-4C26-B5AA-2B867FE6E546}" type="presParOf" srcId="{949D874E-9AB0-4CF7-8A6C-FAD6D624B9B0}" destId="{7907DE3C-8D09-497B-9B0A-FF8CB0AF7D0E}" srcOrd="1" destOrd="0" presId="urn:microsoft.com/office/officeart/2009/3/layout/StepUpProcess#1"/>
    <dgm:cxn modelId="{79C4A187-2F74-4626-877E-BF8682067071}" type="presParOf" srcId="{949D874E-9AB0-4CF7-8A6C-FAD6D624B9B0}" destId="{F15B5D98-4222-4531-B939-D54864A66513}" srcOrd="2" destOrd="0" presId="urn:microsoft.com/office/officeart/2009/3/layout/StepUpProcess#1"/>
    <dgm:cxn modelId="{82BE85BC-5698-4390-90C2-90E6B24CE24E}" type="presParOf" srcId="{FC8C1081-28F8-4D6D-90ED-AD6FE4E9F51F}" destId="{33B22793-80B6-4437-B10C-EB2ED4053AA3}" srcOrd="1" destOrd="0" presId="urn:microsoft.com/office/officeart/2009/3/layout/StepUpProcess#1"/>
    <dgm:cxn modelId="{618331F8-B6E0-422B-B613-422C4C66516F}" type="presParOf" srcId="{33B22793-80B6-4437-B10C-EB2ED4053AA3}" destId="{9374E0E5-1C31-4C48-8EE9-56961CC81C06}" srcOrd="0" destOrd="0" presId="urn:microsoft.com/office/officeart/2009/3/layout/StepUpProcess#1"/>
    <dgm:cxn modelId="{8B01836C-1B1A-4B9E-A553-60804481CA94}" type="presParOf" srcId="{FC8C1081-28F8-4D6D-90ED-AD6FE4E9F51F}" destId="{74551F5A-6CE9-43BD-BCD2-46FE878C6DB9}" srcOrd="2" destOrd="0" presId="urn:microsoft.com/office/officeart/2009/3/layout/StepUpProcess#1"/>
    <dgm:cxn modelId="{C2537C28-723F-4FC1-A2B7-E137F034B56E}" type="presParOf" srcId="{74551F5A-6CE9-43BD-BCD2-46FE878C6DB9}" destId="{186242D4-92C2-446C-930A-D5135B86F2A9}" srcOrd="0" destOrd="0" presId="urn:microsoft.com/office/officeart/2009/3/layout/StepUpProcess#1"/>
    <dgm:cxn modelId="{F1313E7A-1302-4133-8F94-25167BCACADB}" type="presParOf" srcId="{74551F5A-6CE9-43BD-BCD2-46FE878C6DB9}" destId="{B46C84B0-B83D-4677-BEA9-8DD2B3EADAD0}" srcOrd="1" destOrd="0" presId="urn:microsoft.com/office/officeart/2009/3/layout/StepUpProcess#1"/>
    <dgm:cxn modelId="{8D2F1427-27A4-424B-B836-D86ECA10B73C}" type="presParOf" srcId="{74551F5A-6CE9-43BD-BCD2-46FE878C6DB9}" destId="{BB2A9629-BD1A-409E-8251-A9B8DA5314E1}" srcOrd="2" destOrd="0" presId="urn:microsoft.com/office/officeart/2009/3/layout/StepUpProcess#1"/>
    <dgm:cxn modelId="{7041E243-CD1A-4631-8A0C-CE424036A6FA}" type="presParOf" srcId="{FC8C1081-28F8-4D6D-90ED-AD6FE4E9F51F}" destId="{1E0A810D-BC34-4BED-B199-8AA752DCCE28}" srcOrd="3" destOrd="0" presId="urn:microsoft.com/office/officeart/2009/3/layout/StepUpProcess#1"/>
    <dgm:cxn modelId="{FBA375D4-5411-485A-A38A-4F456617BB08}" type="presParOf" srcId="{1E0A810D-BC34-4BED-B199-8AA752DCCE28}" destId="{E2F6776B-C1E9-413C-B342-45EDD35AB6AB}" srcOrd="0" destOrd="0" presId="urn:microsoft.com/office/officeart/2009/3/layout/StepUpProcess#1"/>
    <dgm:cxn modelId="{8B66E110-F8F7-473F-8F79-C0EE8E320169}" type="presParOf" srcId="{FC8C1081-28F8-4D6D-90ED-AD6FE4E9F51F}" destId="{F66A1BC5-0EE3-476F-8FD7-E5407850E1E4}" srcOrd="4" destOrd="0" presId="urn:microsoft.com/office/officeart/2009/3/layout/StepUpProcess#1"/>
    <dgm:cxn modelId="{93C19AF5-8BCA-4024-B5C4-FF73AC165836}" type="presParOf" srcId="{F66A1BC5-0EE3-476F-8FD7-E5407850E1E4}" destId="{7ADC3927-3E0C-44DC-8E21-C190FBC67718}" srcOrd="0" destOrd="0" presId="urn:microsoft.com/office/officeart/2009/3/layout/StepUpProcess#1"/>
    <dgm:cxn modelId="{398F0110-0FB5-4EFA-810A-2CD4649202A7}" type="presParOf" srcId="{F66A1BC5-0EE3-476F-8FD7-E5407850E1E4}" destId="{1E10BA9A-DEA4-4075-9A03-B4C7CA82D359}" srcOrd="1" destOrd="0" presId="urn:microsoft.com/office/officeart/2009/3/layout/StepUpProcess#1"/>
    <dgm:cxn modelId="{A64BBD65-1978-470A-98CF-EC52AC39BC94}" type="presParOf" srcId="{F66A1BC5-0EE3-476F-8FD7-E5407850E1E4}" destId="{9FDD1F3A-4B31-4BEF-BF85-D18724D72895}" srcOrd="2" destOrd="0" presId="urn:microsoft.com/office/officeart/2009/3/layout/StepUpProcess#1"/>
    <dgm:cxn modelId="{FABD0695-8681-433A-ADEC-5F0881B38F8E}" type="presParOf" srcId="{FC8C1081-28F8-4D6D-90ED-AD6FE4E9F51F}" destId="{578FC6E0-F604-45A0-84AA-59B443429292}" srcOrd="5" destOrd="0" presId="urn:microsoft.com/office/officeart/2009/3/layout/StepUpProcess#1"/>
    <dgm:cxn modelId="{FF1D6968-55F5-49CE-A4DF-BF1AE7571AF3}" type="presParOf" srcId="{578FC6E0-F604-45A0-84AA-59B443429292}" destId="{A175D646-1BF8-49D5-9E32-A829814B35F2}" srcOrd="0" destOrd="0" presId="urn:microsoft.com/office/officeart/2009/3/layout/StepUpProcess#1"/>
    <dgm:cxn modelId="{8F25029C-54C8-4582-8E2E-9487BCD18F62}" type="presParOf" srcId="{FC8C1081-28F8-4D6D-90ED-AD6FE4E9F51F}" destId="{C5E74E59-15B2-4226-A980-7CFAD5281102}" srcOrd="6" destOrd="0" presId="urn:microsoft.com/office/officeart/2009/3/layout/StepUpProcess#1"/>
    <dgm:cxn modelId="{A3A5BA52-0EC7-4FED-9215-C404BCA977E2}" type="presParOf" srcId="{C5E74E59-15B2-4226-A980-7CFAD5281102}" destId="{A93AF2DF-A2B6-4C93-B5B5-E25BD1979074}" srcOrd="0" destOrd="0" presId="urn:microsoft.com/office/officeart/2009/3/layout/StepUpProcess#1"/>
    <dgm:cxn modelId="{BC7E28E6-EB4B-4039-A33C-25DC6E8CD288}" type="presParOf" srcId="{C5E74E59-15B2-4226-A980-7CFAD5281102}" destId="{BF6E417D-E404-41E0-B6B9-4676170C39B7}" srcOrd="1" destOrd="0" presId="urn:microsoft.com/office/officeart/2009/3/layout/StepUpProcess#1"/>
    <dgm:cxn modelId="{DA3A345B-1389-41D9-98FF-12C430340F4E}" type="presParOf" srcId="{C5E74E59-15B2-4226-A980-7CFAD5281102}" destId="{45CC6E95-BC83-44AE-9768-04350C55EE16}" srcOrd="2" destOrd="0" presId="urn:microsoft.com/office/officeart/2009/3/layout/StepUpProcess#1"/>
    <dgm:cxn modelId="{D9AA478E-A0E4-4D2F-937D-5D6AE3701572}" type="presParOf" srcId="{FC8C1081-28F8-4D6D-90ED-AD6FE4E9F51F}" destId="{1D2F3FD1-499C-435B-99FA-9332D54B68F7}" srcOrd="7" destOrd="0" presId="urn:microsoft.com/office/officeart/2009/3/layout/StepUpProcess#1"/>
    <dgm:cxn modelId="{6ACC818C-FA80-4E15-9D7E-674180C80640}" type="presParOf" srcId="{1D2F3FD1-499C-435B-99FA-9332D54B68F7}" destId="{4777D5FE-5A83-4F90-AA1C-329D4B29F37A}" srcOrd="0" destOrd="0" presId="urn:microsoft.com/office/officeart/2009/3/layout/StepUpProcess#1"/>
    <dgm:cxn modelId="{2FA78F37-16C4-48FB-8A49-232D0D29A921}" type="presParOf" srcId="{FC8C1081-28F8-4D6D-90ED-AD6FE4E9F51F}" destId="{CCD829C9-A630-44A7-AC52-D6F3F38C61BD}" srcOrd="8" destOrd="0" presId="urn:microsoft.com/office/officeart/2009/3/layout/StepUpProcess#1"/>
    <dgm:cxn modelId="{274FBC39-A523-4529-AFEA-BF610D9673B8}" type="presParOf" srcId="{CCD829C9-A630-44A7-AC52-D6F3F38C61BD}" destId="{5FBCA329-7F76-43E7-956E-21E151A4451A}" srcOrd="0" destOrd="0" presId="urn:microsoft.com/office/officeart/2009/3/layout/StepUpProcess#1"/>
    <dgm:cxn modelId="{46C9F94C-9159-451E-BE8B-B55EFBDD3517}" type="presParOf" srcId="{CCD829C9-A630-44A7-AC52-D6F3F38C61BD}" destId="{DB747E33-537E-454F-8C2F-F67E1FA7924D}" srcOrd="1" destOrd="0" presId="urn:microsoft.com/office/officeart/2009/3/layout/StepUpProcess#1"/>
    <dgm:cxn modelId="{39843B45-01AA-4D39-B573-3A3545DEB08D}" type="presParOf" srcId="{CCD829C9-A630-44A7-AC52-D6F3F38C61BD}" destId="{92BDEB0D-B153-4DB4-B8B3-FC7D0362999A}" srcOrd="2" destOrd="0" presId="urn:microsoft.com/office/officeart/2009/3/layout/StepUpProcess#1"/>
    <dgm:cxn modelId="{CB990189-75AC-4A8D-AB3B-25D80A9BCBBC}" type="presParOf" srcId="{FC8C1081-28F8-4D6D-90ED-AD6FE4E9F51F}" destId="{6CE23883-2E19-46D3-96CB-3714C0E91F47}" srcOrd="9" destOrd="0" presId="urn:microsoft.com/office/officeart/2009/3/layout/StepUpProcess#1"/>
    <dgm:cxn modelId="{10EFA159-AF52-4B70-80EF-9BAFDFD362B3}" type="presParOf" srcId="{6CE23883-2E19-46D3-96CB-3714C0E91F47}" destId="{6CF6BC80-EA22-4438-ADAF-131DEE234D6A}" srcOrd="0" destOrd="0" presId="urn:microsoft.com/office/officeart/2009/3/layout/StepUpProcess#1"/>
    <dgm:cxn modelId="{37C188FD-E76A-43B1-8293-3690E7FA7B94}" type="presParOf" srcId="{FC8C1081-28F8-4D6D-90ED-AD6FE4E9F51F}" destId="{29614CB4-133E-4BF2-8A12-E322F45D7255}" srcOrd="10" destOrd="0" presId="urn:microsoft.com/office/officeart/2009/3/layout/StepUpProcess#1"/>
    <dgm:cxn modelId="{9A72008A-0BB6-4CD8-9C6A-B3CC9B57DBEB}" type="presParOf" srcId="{29614CB4-133E-4BF2-8A12-E322F45D7255}" destId="{77A6F671-42FA-4C37-9B11-2838569C8F11}" srcOrd="0" destOrd="0" presId="urn:microsoft.com/office/officeart/2009/3/layout/StepUpProcess#1"/>
    <dgm:cxn modelId="{715B2FA2-8D00-4A4F-BCB2-87748A3906A1}" type="presParOf" srcId="{29614CB4-133E-4BF2-8A12-E322F45D7255}" destId="{E7836ADD-9EA4-4DF3-8502-89D894B85155}" srcOrd="1" destOrd="0" presId="urn:microsoft.com/office/officeart/2009/3/layout/StepUpProcess#1"/>
    <dgm:cxn modelId="{F96D9768-9B83-490C-958F-C83E11EEF287}" type="presParOf" srcId="{29614CB4-133E-4BF2-8A12-E322F45D7255}" destId="{C0A77F95-5DE9-4C11-B456-845126EAD00E}" srcOrd="2" destOrd="0" presId="urn:microsoft.com/office/officeart/2009/3/layout/StepUpProcess#1"/>
    <dgm:cxn modelId="{1EBC572B-8587-4ADE-BF9E-3A6CCCC31E7A}" type="presParOf" srcId="{FC8C1081-28F8-4D6D-90ED-AD6FE4E9F51F}" destId="{3BF472EE-1D72-4D2D-82F4-86C4DE50B319}" srcOrd="11" destOrd="0" presId="urn:microsoft.com/office/officeart/2009/3/layout/StepUpProcess#1"/>
    <dgm:cxn modelId="{DECC5D67-4185-41E5-81B6-352E44E687B5}" type="presParOf" srcId="{3BF472EE-1D72-4D2D-82F4-86C4DE50B319}" destId="{DE9E201B-FBD6-4E7A-8F3F-872324B7509B}" srcOrd="0" destOrd="0" presId="urn:microsoft.com/office/officeart/2009/3/layout/StepUpProcess#1"/>
    <dgm:cxn modelId="{C3A89951-225E-4744-B938-E5676675C09D}" type="presParOf" srcId="{FC8C1081-28F8-4D6D-90ED-AD6FE4E9F51F}" destId="{52F34C8D-8F4D-4586-AE73-C84424CF76C9}" srcOrd="12" destOrd="0" presId="urn:microsoft.com/office/officeart/2009/3/layout/StepUpProcess#1"/>
    <dgm:cxn modelId="{2054731B-D961-4B0A-BA8D-83EE15E1B696}" type="presParOf" srcId="{52F34C8D-8F4D-4586-AE73-C84424CF76C9}" destId="{550932F6-0DC2-4311-9F7D-BEBE91AD96BC}" srcOrd="0" destOrd="0" presId="urn:microsoft.com/office/officeart/2009/3/layout/StepUpProcess#1"/>
    <dgm:cxn modelId="{40A93673-1286-4E78-B379-0D67003D9FCB}" type="presParOf" srcId="{52F34C8D-8F4D-4586-AE73-C84424CF76C9}" destId="{FA604DC8-01F6-4A09-8F04-1F6B7FD34130}" srcOrd="1" destOrd="0" presId="urn:microsoft.com/office/officeart/2009/3/layout/StepUpProcess#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620261" cy="6885542"/>
        <a:chOff x="0" y="0"/>
        <a:chExt cx="10620261" cy="6885542"/>
      </a:xfrm>
      <a:scene3d>
        <a:camera prst="orthographicFront">
          <a:rot lat="0" lon="0" rev="0"/>
        </a:camera>
        <a:lightRig rig="contrasting" dir="t">
          <a:rot lat="0" lon="0" rev="7800000"/>
        </a:lightRig>
      </a:scene3d>
    </dsp:grpSpPr>
    <dsp:sp modelId="{86A40825-A713-4977-8DCE-E4C593E52520}">
      <dsp:nvSpPr>
        <dsp:cNvPr id="3" name="Oval 2"/>
        <dsp:cNvSpPr/>
      </dsp:nvSpPr>
      <dsp:spPr bwMode="white">
        <a:xfrm>
          <a:off x="0" y="2269730"/>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0"/>
            <a:satOff val="0"/>
            <a:lumOff val="0"/>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Data</a:t>
          </a:r>
        </a:p>
      </dsp:txBody>
      <dsp:txXfrm>
        <a:off x="0" y="2269730"/>
        <a:ext cx="2368057" cy="2368057"/>
      </dsp:txXfrm>
    </dsp:sp>
    <dsp:sp modelId="{B565CC30-A54E-4B8D-9ABE-A9CFFDA4FCCF}">
      <dsp:nvSpPr>
        <dsp:cNvPr id="4" name="Plus 3"/>
        <dsp:cNvSpPr/>
      </dsp:nvSpPr>
      <dsp:spPr bwMode="white">
        <a:xfrm>
          <a:off x="2560343" y="2756035"/>
          <a:ext cx="1373473" cy="1373473"/>
        </a:xfrm>
        <a:prstGeom prst="mathPlus">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0"/>
            <a:satOff val="0"/>
            <a:lumOff val="0"/>
            <a:alpha val="100000"/>
          </a:schemeClr>
        </a:fillRef>
        <a:effectRef idx="0">
          <a:scrgbClr r="0" g="0" b="0"/>
        </a:effectRef>
        <a:fontRef idx="minor">
          <a:schemeClr val="lt1"/>
        </a:fontRef>
      </dsp:style>
      <dsp:txBody>
        <a:bodyPr lIns="0" tIns="0" rIns="0" bIns="0" anchor="ctr"/>
        <a:lstStyle>
          <a:lvl1pPr algn="ctr">
            <a:defRPr sz="19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endParaRPr lang="en-IN">
            <a:latin typeface="Comic Sans MS" panose="030F0702030302020204" pitchFamily="66" charset="0"/>
          </a:endParaRPr>
        </a:p>
      </dsp:txBody>
      <dsp:txXfrm>
        <a:off x="2560343" y="2756035"/>
        <a:ext cx="1373473" cy="1373473"/>
      </dsp:txXfrm>
    </dsp:sp>
    <dsp:sp modelId="{95FBECA5-8E86-46DB-ACD6-7B64B8F8E1BA}">
      <dsp:nvSpPr>
        <dsp:cNvPr id="5" name="Oval 4"/>
        <dsp:cNvSpPr/>
      </dsp:nvSpPr>
      <dsp:spPr bwMode="white">
        <a:xfrm>
          <a:off x="4126102"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1530000"/>
            <a:satOff val="-20195"/>
            <a:lumOff val="2353"/>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Algorithm</a:t>
          </a:r>
        </a:p>
      </dsp:txBody>
      <dsp:txXfrm>
        <a:off x="4126102" y="2258743"/>
        <a:ext cx="2368057" cy="2368057"/>
      </dsp:txXfrm>
    </dsp:sp>
    <dsp:sp modelId="{8C88C967-2F01-4581-8AF8-31E2D0B0A859}">
      <dsp:nvSpPr>
        <dsp:cNvPr id="6" name="Equal 5"/>
        <dsp:cNvSpPr/>
      </dsp:nvSpPr>
      <dsp:spPr bwMode="white">
        <a:xfrm>
          <a:off x="6686445" y="2756035"/>
          <a:ext cx="1373473" cy="1373473"/>
        </a:xfrm>
        <a:prstGeom prst="mathEqual">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3060000"/>
            <a:satOff val="-40391"/>
            <a:lumOff val="4706"/>
            <a:alpha val="100000"/>
          </a:schemeClr>
        </a:fillRef>
        <a:effectRef idx="0">
          <a:scrgbClr r="0" g="0" b="0"/>
        </a:effectRef>
        <a:fontRef idx="minor">
          <a:schemeClr val="lt1"/>
        </a:fontRef>
      </dsp:style>
      <dsp:txBody>
        <a:bodyPr lIns="0" tIns="0" rIns="0" bIns="0" anchor="ctr"/>
        <a:lstStyle>
          <a:lvl1pPr algn="ctr">
            <a:defRPr sz="4900"/>
          </a:lvl1pPr>
          <a:lvl2pPr marL="285750" indent="-285750" algn="ctr">
            <a:defRPr sz="3800"/>
          </a:lvl2pPr>
          <a:lvl3pPr marL="571500" indent="-285750" algn="ctr">
            <a:defRPr sz="3800"/>
          </a:lvl3pPr>
          <a:lvl4pPr marL="857250" indent="-285750" algn="ctr">
            <a:defRPr sz="3800"/>
          </a:lvl4pPr>
          <a:lvl5pPr marL="1143000" indent="-285750" algn="ctr">
            <a:defRPr sz="3800"/>
          </a:lvl5pPr>
          <a:lvl6pPr marL="1428750" indent="-285750" algn="ctr">
            <a:defRPr sz="3800"/>
          </a:lvl6pPr>
          <a:lvl7pPr marL="1714500" indent="-285750" algn="ctr">
            <a:defRPr sz="3800"/>
          </a:lvl7pPr>
          <a:lvl8pPr marL="2000250" indent="-285750" algn="ctr">
            <a:defRPr sz="3800"/>
          </a:lvl8pPr>
          <a:lvl9pPr marL="2286000" indent="-285750" algn="ctr">
            <a:defRPr sz="3800"/>
          </a:lvl9pPr>
        </a:lstStyle>
        <a:p>
          <a:pPr lvl="0">
            <a:lnSpc>
              <a:spcPct val="100000"/>
            </a:lnSpc>
            <a:spcBef>
              <a:spcPct val="0"/>
            </a:spcBef>
            <a:spcAft>
              <a:spcPct val="35000"/>
            </a:spcAft>
          </a:pPr>
          <a:endParaRPr lang="en-IN">
            <a:latin typeface="Comic Sans MS" panose="030F0702030302020204" pitchFamily="66" charset="0"/>
          </a:endParaRPr>
        </a:p>
      </dsp:txBody>
      <dsp:txXfrm>
        <a:off x="6686445" y="2756035"/>
        <a:ext cx="1373473" cy="1373473"/>
      </dsp:txXfrm>
    </dsp:sp>
    <dsp:sp modelId="{159CBDDA-A951-4835-AFF0-0B1A7A99EE37}">
      <dsp:nvSpPr>
        <dsp:cNvPr id="7" name="Oval 6"/>
        <dsp:cNvSpPr/>
      </dsp:nvSpPr>
      <dsp:spPr bwMode="white">
        <a:xfrm>
          <a:off x="8252204"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3060000"/>
            <a:satOff val="-40391"/>
            <a:lumOff val="4706"/>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Model</a:t>
          </a:r>
        </a:p>
      </dsp:txBody>
      <dsp:txXfrm>
        <a:off x="8252204" y="2258743"/>
        <a:ext cx="2368057" cy="2368057"/>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1419840" cy="5673035"/>
        <a:chOff x="0" y="0"/>
        <a:chExt cx="11419840" cy="5673035"/>
      </a:xfrm>
    </dsp:grpSpPr>
    <dsp:sp modelId="{8D37F63A-B17B-4F8D-A5D9-FCCE12EE492C}">
      <dsp:nvSpPr>
        <dsp:cNvPr id="3" name="L-Shape 2"/>
        <dsp:cNvSpPr/>
      </dsp:nvSpPr>
      <dsp:spPr bwMode="white">
        <a:xfrm rot="5400000">
          <a:off x="298487" y="3303578"/>
          <a:ext cx="899088" cy="1496062"/>
        </a:xfrm>
        <a:prstGeom prst="corner">
          <a:avLst>
            <a:gd name="adj1" fmla="val 16120"/>
            <a:gd name="adj2" fmla="val 16110"/>
          </a:avLst>
        </a:prstGeom>
      </dsp:spPr>
      <dsp:style>
        <a:lnRef idx="2">
          <a:schemeClr val="accent3">
            <a:hueOff val="0"/>
            <a:satOff val="0"/>
            <a:lumOff val="0"/>
            <a:alpha val="100000"/>
          </a:schemeClr>
        </a:lnRef>
        <a:fillRef idx="1">
          <a:schemeClr val="accent3">
            <a:hueOff val="0"/>
            <a:satOff val="0"/>
            <a:lumOff val="0"/>
            <a:alpha val="100000"/>
          </a:schemeClr>
        </a:fillRef>
        <a:effectRef idx="0">
          <a:scrgbClr r="0" g="0" b="0"/>
        </a:effectRef>
        <a:fontRef idx="minor">
          <a:schemeClr val="lt1"/>
        </a:fontRef>
      </dsp:style>
      <dsp:txXfrm rot="5400000">
        <a:off x="298487" y="3303578"/>
        <a:ext cx="899088" cy="1496062"/>
      </dsp:txXfrm>
    </dsp:sp>
    <dsp:sp modelId="{7907DE3C-8D09-497B-9B0A-FF8CB0AF7D0E}">
      <dsp:nvSpPr>
        <dsp:cNvPr id="4" name="Rectangles 3"/>
        <dsp:cNvSpPr/>
      </dsp:nvSpPr>
      <dsp:spPr bwMode="white">
        <a:xfrm>
          <a:off x="148407" y="37505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1. Data collection</a:t>
          </a:r>
          <a:endParaRPr>
            <a:solidFill>
              <a:schemeClr val="tx1"/>
            </a:solidFill>
          </a:endParaRPr>
        </a:p>
      </dsp:txBody>
      <dsp:txXfrm>
        <a:off x="148407" y="3750579"/>
        <a:ext cx="1350653" cy="1183927"/>
      </dsp:txXfrm>
    </dsp:sp>
    <dsp:sp modelId="{F15B5D98-4222-4531-B939-D54864A66513}">
      <dsp:nvSpPr>
        <dsp:cNvPr id="5" name="Isosceles Triangle 4"/>
        <dsp:cNvSpPr/>
      </dsp:nvSpPr>
      <dsp:spPr bwMode="white">
        <a:xfrm>
          <a:off x="1244220" y="3193437"/>
          <a:ext cx="254840" cy="254840"/>
        </a:xfrm>
        <a:prstGeom prst="triangle">
          <a:avLst>
            <a:gd name="adj" fmla="val 100000"/>
          </a:avLst>
        </a:prstGeom>
      </dsp:spPr>
      <dsp:style>
        <a:lnRef idx="2">
          <a:schemeClr val="accent3">
            <a:hueOff val="255000"/>
            <a:satOff val="-3365"/>
            <a:lumOff val="392"/>
            <a:alpha val="100000"/>
          </a:schemeClr>
        </a:lnRef>
        <a:fillRef idx="1">
          <a:schemeClr val="accent3">
            <a:hueOff val="255000"/>
            <a:satOff val="-3365"/>
            <a:lumOff val="392"/>
            <a:alpha val="100000"/>
          </a:schemeClr>
        </a:fillRef>
        <a:effectRef idx="0">
          <a:scrgbClr r="0" g="0" b="0"/>
        </a:effectRef>
        <a:fontRef idx="minor">
          <a:schemeClr val="lt1"/>
        </a:fontRef>
      </dsp:style>
      <dsp:txXfrm>
        <a:off x="1244220" y="3193437"/>
        <a:ext cx="254840" cy="254840"/>
      </dsp:txXfrm>
    </dsp:sp>
    <dsp:sp modelId="{186242D4-92C2-446C-930A-D5135B86F2A9}">
      <dsp:nvSpPr>
        <dsp:cNvPr id="6" name="L-Shape 5"/>
        <dsp:cNvSpPr/>
      </dsp:nvSpPr>
      <dsp:spPr bwMode="white">
        <a:xfrm rot="5400000">
          <a:off x="1951950" y="2894427"/>
          <a:ext cx="899088" cy="1496062"/>
        </a:xfrm>
        <a:prstGeom prst="corner">
          <a:avLst>
            <a:gd name="adj1" fmla="val 16120"/>
            <a:gd name="adj2" fmla="val 16110"/>
          </a:avLst>
        </a:prstGeom>
      </dsp:spPr>
      <dsp:style>
        <a:lnRef idx="2">
          <a:schemeClr val="accent3">
            <a:hueOff val="510000"/>
            <a:satOff val="-6731"/>
            <a:lumOff val="784"/>
            <a:alpha val="100000"/>
          </a:schemeClr>
        </a:lnRef>
        <a:fillRef idx="1">
          <a:schemeClr val="accent3">
            <a:hueOff val="510000"/>
            <a:satOff val="-6731"/>
            <a:lumOff val="784"/>
            <a:alpha val="100000"/>
          </a:schemeClr>
        </a:fillRef>
        <a:effectRef idx="0">
          <a:scrgbClr r="0" g="0" b="0"/>
        </a:effectRef>
        <a:fontRef idx="minor">
          <a:schemeClr val="lt1"/>
        </a:fontRef>
      </dsp:style>
      <dsp:txXfrm rot="5400000">
        <a:off x="1951950" y="2894427"/>
        <a:ext cx="899088" cy="1496062"/>
      </dsp:txXfrm>
    </dsp:sp>
    <dsp:sp modelId="{B46C84B0-B83D-4677-BEA9-8DD2B3EADAD0}">
      <dsp:nvSpPr>
        <dsp:cNvPr id="7" name="Rectangles 6"/>
        <dsp:cNvSpPr/>
      </dsp:nvSpPr>
      <dsp:spPr bwMode="white">
        <a:xfrm>
          <a:off x="1838544" y="33617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2. Data preparation</a:t>
          </a:r>
          <a:endParaRPr>
            <a:solidFill>
              <a:schemeClr val="tx1"/>
            </a:solidFill>
          </a:endParaRPr>
        </a:p>
      </dsp:txBody>
      <dsp:txXfrm>
        <a:off x="1838544" y="3361779"/>
        <a:ext cx="1350653" cy="1183927"/>
      </dsp:txXfrm>
    </dsp:sp>
    <dsp:sp modelId="{BB2A9629-BD1A-409E-8251-A9B8DA5314E1}">
      <dsp:nvSpPr>
        <dsp:cNvPr id="8" name="Isosceles Triangle 7"/>
        <dsp:cNvSpPr/>
      </dsp:nvSpPr>
      <dsp:spPr bwMode="white">
        <a:xfrm>
          <a:off x="2897683" y="2784285"/>
          <a:ext cx="254840" cy="254840"/>
        </a:xfrm>
        <a:prstGeom prst="triangle">
          <a:avLst>
            <a:gd name="adj" fmla="val 100000"/>
          </a:avLst>
        </a:prstGeom>
      </dsp:spPr>
      <dsp:style>
        <a:lnRef idx="2">
          <a:schemeClr val="accent3">
            <a:hueOff val="765000"/>
            <a:satOff val="-10097"/>
            <a:lumOff val="1176"/>
            <a:alpha val="100000"/>
          </a:schemeClr>
        </a:lnRef>
        <a:fillRef idx="1">
          <a:schemeClr val="accent3">
            <a:hueOff val="765000"/>
            <a:satOff val="-10097"/>
            <a:lumOff val="1176"/>
            <a:alpha val="100000"/>
          </a:schemeClr>
        </a:fillRef>
        <a:effectRef idx="0">
          <a:scrgbClr r="0" g="0" b="0"/>
        </a:effectRef>
        <a:fontRef idx="minor">
          <a:schemeClr val="lt1"/>
        </a:fontRef>
      </dsp:style>
      <dsp:txXfrm>
        <a:off x="2897683" y="2784285"/>
        <a:ext cx="254840" cy="254840"/>
      </dsp:txXfrm>
    </dsp:sp>
    <dsp:sp modelId="{7ADC3927-3E0C-44DC-8E21-C190FBC67718}">
      <dsp:nvSpPr>
        <dsp:cNvPr id="9" name="L-Shape 8"/>
        <dsp:cNvSpPr/>
      </dsp:nvSpPr>
      <dsp:spPr bwMode="white">
        <a:xfrm rot="5400000">
          <a:off x="3605414" y="2485276"/>
          <a:ext cx="899088" cy="1496062"/>
        </a:xfrm>
        <a:prstGeom prst="corner">
          <a:avLst>
            <a:gd name="adj1" fmla="val 16120"/>
            <a:gd name="adj2" fmla="val 16110"/>
          </a:avLst>
        </a:prstGeom>
        <a:solidFill>
          <a:srgbClr val="AC770D"/>
        </a:solidFill>
      </dsp:spPr>
      <dsp:style>
        <a:lnRef idx="2">
          <a:schemeClr val="accent3">
            <a:hueOff val="1020000"/>
            <a:satOff val="-13463"/>
            <a:lumOff val="1569"/>
            <a:alpha val="100000"/>
          </a:schemeClr>
        </a:lnRef>
        <a:fillRef idx="1">
          <a:schemeClr val="accent3">
            <a:hueOff val="1020000"/>
            <a:satOff val="-13463"/>
            <a:lumOff val="1569"/>
            <a:alpha val="100000"/>
          </a:schemeClr>
        </a:fillRef>
        <a:effectRef idx="0">
          <a:scrgbClr r="0" g="0" b="0"/>
        </a:effectRef>
        <a:fontRef idx="minor">
          <a:schemeClr val="lt1"/>
        </a:fontRef>
      </dsp:style>
      <dsp:txXfrm rot="5400000">
        <a:off x="3605414" y="2485276"/>
        <a:ext cx="899088" cy="1496062"/>
      </dsp:txXfrm>
    </dsp:sp>
    <dsp:sp modelId="{1E10BA9A-DEA4-4075-9A03-B4C7CA82D359}">
      <dsp:nvSpPr>
        <dsp:cNvPr id="10" name="Rectangles 9"/>
        <dsp:cNvSpPr/>
      </dsp:nvSpPr>
      <dsp:spPr bwMode="white">
        <a:xfrm>
          <a:off x="3455334" y="2932276"/>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3. Choose a ML model</a:t>
          </a:r>
          <a:endParaRPr>
            <a:solidFill>
              <a:schemeClr val="tx1"/>
            </a:solidFill>
          </a:endParaRPr>
        </a:p>
      </dsp:txBody>
      <dsp:txXfrm>
        <a:off x="3455334" y="2932276"/>
        <a:ext cx="1350653" cy="1183927"/>
      </dsp:txXfrm>
    </dsp:sp>
    <dsp:sp modelId="{9FDD1F3A-4B31-4BEF-BF85-D18724D72895}">
      <dsp:nvSpPr>
        <dsp:cNvPr id="11" name="Isosceles Triangle 10"/>
        <dsp:cNvSpPr/>
      </dsp:nvSpPr>
      <dsp:spPr bwMode="white">
        <a:xfrm>
          <a:off x="4551147" y="2375134"/>
          <a:ext cx="254840" cy="254840"/>
        </a:xfrm>
        <a:prstGeom prst="triangle">
          <a:avLst>
            <a:gd name="adj" fmla="val 100000"/>
          </a:avLst>
        </a:prstGeom>
      </dsp:spPr>
      <dsp:style>
        <a:lnRef idx="2">
          <a:schemeClr val="accent3">
            <a:hueOff val="1275000"/>
            <a:satOff val="-16829"/>
            <a:lumOff val="1961"/>
            <a:alpha val="100000"/>
          </a:schemeClr>
        </a:lnRef>
        <a:fillRef idx="1">
          <a:schemeClr val="accent3">
            <a:hueOff val="1275000"/>
            <a:satOff val="-16829"/>
            <a:lumOff val="1961"/>
            <a:alpha val="100000"/>
          </a:schemeClr>
        </a:fillRef>
        <a:effectRef idx="0">
          <a:scrgbClr r="0" g="0" b="0"/>
        </a:effectRef>
        <a:fontRef idx="minor">
          <a:schemeClr val="lt1"/>
        </a:fontRef>
      </dsp:style>
      <dsp:txXfrm>
        <a:off x="4551147" y="2375134"/>
        <a:ext cx="254840" cy="254840"/>
      </dsp:txXfrm>
    </dsp:sp>
    <dsp:sp modelId="{A93AF2DF-A2B6-4C93-B5B5-E25BD1979074}">
      <dsp:nvSpPr>
        <dsp:cNvPr id="12" name="L-Shape 11"/>
        <dsp:cNvSpPr/>
      </dsp:nvSpPr>
      <dsp:spPr bwMode="white">
        <a:xfrm rot="5400000">
          <a:off x="5258877" y="2076125"/>
          <a:ext cx="899088" cy="1496062"/>
        </a:xfrm>
        <a:prstGeom prst="corner">
          <a:avLst>
            <a:gd name="adj1" fmla="val 16120"/>
            <a:gd name="adj2" fmla="val 16110"/>
          </a:avLst>
        </a:prstGeom>
      </dsp:spPr>
      <dsp:style>
        <a:lnRef idx="2">
          <a:schemeClr val="accent3">
            <a:hueOff val="1530000"/>
            <a:satOff val="-20195"/>
            <a:lumOff val="2353"/>
            <a:alpha val="100000"/>
          </a:schemeClr>
        </a:lnRef>
        <a:fillRef idx="1">
          <a:schemeClr val="accent3">
            <a:hueOff val="1530000"/>
            <a:satOff val="-20195"/>
            <a:lumOff val="2353"/>
            <a:alpha val="100000"/>
          </a:schemeClr>
        </a:fillRef>
        <a:effectRef idx="0">
          <a:scrgbClr r="0" g="0" b="0"/>
        </a:effectRef>
        <a:fontRef idx="minor">
          <a:schemeClr val="lt1"/>
        </a:fontRef>
      </dsp:style>
      <dsp:txXfrm rot="5400000">
        <a:off x="5258877" y="2076125"/>
        <a:ext cx="899088" cy="1496062"/>
      </dsp:txXfrm>
    </dsp:sp>
    <dsp:sp modelId="{BF6E417D-E404-41E0-B6B9-4676170C39B7}">
      <dsp:nvSpPr>
        <dsp:cNvPr id="13" name="Rectangles 12"/>
        <dsp:cNvSpPr/>
      </dsp:nvSpPr>
      <dsp:spPr bwMode="white">
        <a:xfrm>
          <a:off x="5108797" y="2523125"/>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4. Train the model</a:t>
          </a:r>
          <a:endParaRPr>
            <a:solidFill>
              <a:schemeClr val="tx1"/>
            </a:solidFill>
          </a:endParaRPr>
        </a:p>
      </dsp:txBody>
      <dsp:txXfrm>
        <a:off x="5108797" y="2523125"/>
        <a:ext cx="1350653" cy="1183927"/>
      </dsp:txXfrm>
    </dsp:sp>
    <dsp:sp modelId="{45CC6E95-BC83-44AE-9768-04350C55EE16}">
      <dsp:nvSpPr>
        <dsp:cNvPr id="14" name="Isosceles Triangle 13"/>
        <dsp:cNvSpPr/>
      </dsp:nvSpPr>
      <dsp:spPr bwMode="white">
        <a:xfrm>
          <a:off x="6204610" y="1965983"/>
          <a:ext cx="254840" cy="254840"/>
        </a:xfrm>
        <a:prstGeom prst="triangle">
          <a:avLst>
            <a:gd name="adj" fmla="val 100000"/>
          </a:avLst>
        </a:prstGeom>
      </dsp:spPr>
      <dsp:style>
        <a:lnRef idx="2">
          <a:schemeClr val="accent3">
            <a:hueOff val="1785000"/>
            <a:satOff val="-23561"/>
            <a:lumOff val="2745"/>
            <a:alpha val="100000"/>
          </a:schemeClr>
        </a:lnRef>
        <a:fillRef idx="1">
          <a:schemeClr val="accent3">
            <a:hueOff val="1785000"/>
            <a:satOff val="-23561"/>
            <a:lumOff val="2745"/>
            <a:alpha val="100000"/>
          </a:schemeClr>
        </a:fillRef>
        <a:effectRef idx="0">
          <a:scrgbClr r="0" g="0" b="0"/>
        </a:effectRef>
        <a:fontRef idx="minor">
          <a:schemeClr val="lt1"/>
        </a:fontRef>
      </dsp:style>
      <dsp:txXfrm>
        <a:off x="6204610" y="1965983"/>
        <a:ext cx="254840" cy="254840"/>
      </dsp:txXfrm>
    </dsp:sp>
    <dsp:sp modelId="{5FBCA329-7F76-43E7-956E-21E151A4451A}">
      <dsp:nvSpPr>
        <dsp:cNvPr id="15" name="L-Shape 14"/>
        <dsp:cNvSpPr/>
      </dsp:nvSpPr>
      <dsp:spPr bwMode="white">
        <a:xfrm rot="5400000">
          <a:off x="6912340" y="1666974"/>
          <a:ext cx="899088" cy="1496062"/>
        </a:xfrm>
        <a:prstGeom prst="corner">
          <a:avLst>
            <a:gd name="adj1" fmla="val 16120"/>
            <a:gd name="adj2" fmla="val 16110"/>
          </a:avLst>
        </a:prstGeom>
      </dsp:spPr>
      <dsp:style>
        <a:lnRef idx="2">
          <a:schemeClr val="accent3">
            <a:hueOff val="2040000"/>
            <a:satOff val="-26927"/>
            <a:lumOff val="3137"/>
            <a:alpha val="100000"/>
          </a:schemeClr>
        </a:lnRef>
        <a:fillRef idx="1">
          <a:schemeClr val="accent3">
            <a:hueOff val="2040000"/>
            <a:satOff val="-26927"/>
            <a:lumOff val="3137"/>
            <a:alpha val="100000"/>
          </a:schemeClr>
        </a:fillRef>
        <a:effectRef idx="0">
          <a:scrgbClr r="0" g="0" b="0"/>
        </a:effectRef>
        <a:fontRef idx="minor">
          <a:schemeClr val="lt1"/>
        </a:fontRef>
      </dsp:style>
      <dsp:txXfrm rot="5400000">
        <a:off x="6912340" y="1666974"/>
        <a:ext cx="899088" cy="1496062"/>
      </dsp:txXfrm>
    </dsp:sp>
    <dsp:sp modelId="{DB747E33-537E-454F-8C2F-F67E1FA7924D}">
      <dsp:nvSpPr>
        <dsp:cNvPr id="16" name="Rectangles 15"/>
        <dsp:cNvSpPr/>
      </dsp:nvSpPr>
      <dsp:spPr bwMode="white">
        <a:xfrm>
          <a:off x="6762260" y="2113974"/>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5. Evaluate the model</a:t>
          </a:r>
          <a:endParaRPr>
            <a:solidFill>
              <a:schemeClr val="tx1"/>
            </a:solidFill>
          </a:endParaRPr>
        </a:p>
      </dsp:txBody>
      <dsp:txXfrm>
        <a:off x="6762260" y="2113974"/>
        <a:ext cx="1350653" cy="1183927"/>
      </dsp:txXfrm>
    </dsp:sp>
    <dsp:sp modelId="{92BDEB0D-B153-4DB4-B8B3-FC7D0362999A}">
      <dsp:nvSpPr>
        <dsp:cNvPr id="17" name="Isosceles Triangle 16"/>
        <dsp:cNvSpPr/>
      </dsp:nvSpPr>
      <dsp:spPr bwMode="white">
        <a:xfrm>
          <a:off x="7858073" y="1556832"/>
          <a:ext cx="254840" cy="254840"/>
        </a:xfrm>
        <a:prstGeom prst="triangle">
          <a:avLst>
            <a:gd name="adj" fmla="val 100000"/>
          </a:avLst>
        </a:prstGeom>
      </dsp:spPr>
      <dsp:style>
        <a:lnRef idx="2">
          <a:schemeClr val="accent3">
            <a:hueOff val="2295000"/>
            <a:satOff val="-30293"/>
            <a:lumOff val="3529"/>
            <a:alpha val="100000"/>
          </a:schemeClr>
        </a:lnRef>
        <a:fillRef idx="1">
          <a:schemeClr val="accent3">
            <a:hueOff val="2295000"/>
            <a:satOff val="-30293"/>
            <a:lumOff val="3529"/>
            <a:alpha val="100000"/>
          </a:schemeClr>
        </a:fillRef>
        <a:effectRef idx="0">
          <a:scrgbClr r="0" g="0" b="0"/>
        </a:effectRef>
        <a:fontRef idx="minor">
          <a:schemeClr val="lt1"/>
        </a:fontRef>
      </dsp:style>
      <dsp:txXfrm>
        <a:off x="7858073" y="1556832"/>
        <a:ext cx="254840" cy="254840"/>
      </dsp:txXfrm>
    </dsp:sp>
    <dsp:sp modelId="{77A6F671-42FA-4C37-9B11-2838569C8F11}">
      <dsp:nvSpPr>
        <dsp:cNvPr id="18" name="L-Shape 17"/>
        <dsp:cNvSpPr/>
      </dsp:nvSpPr>
      <dsp:spPr bwMode="white">
        <a:xfrm rot="5400000">
          <a:off x="8565804" y="1257823"/>
          <a:ext cx="899088" cy="1496062"/>
        </a:xfrm>
        <a:prstGeom prst="corner">
          <a:avLst>
            <a:gd name="adj1" fmla="val 16120"/>
            <a:gd name="adj2" fmla="val 16110"/>
          </a:avLst>
        </a:prstGeom>
      </dsp:spPr>
      <dsp:style>
        <a:lnRef idx="2">
          <a:schemeClr val="accent3">
            <a:hueOff val="2550000"/>
            <a:satOff val="-33659"/>
            <a:lumOff val="3922"/>
            <a:alpha val="100000"/>
          </a:schemeClr>
        </a:lnRef>
        <a:fillRef idx="1">
          <a:schemeClr val="accent3">
            <a:hueOff val="2550000"/>
            <a:satOff val="-33659"/>
            <a:lumOff val="3922"/>
            <a:alpha val="100000"/>
          </a:schemeClr>
        </a:fillRef>
        <a:effectRef idx="0">
          <a:scrgbClr r="0" g="0" b="0"/>
        </a:effectRef>
        <a:fontRef idx="minor">
          <a:schemeClr val="lt1"/>
        </a:fontRef>
      </dsp:style>
      <dsp:txXfrm rot="5400000">
        <a:off x="8565804" y="1257823"/>
        <a:ext cx="899088" cy="1496062"/>
      </dsp:txXfrm>
    </dsp:sp>
    <dsp:sp modelId="{E7836ADD-9EA4-4DF3-8502-89D894B85155}">
      <dsp:nvSpPr>
        <dsp:cNvPr id="19" name="Rectangles 18"/>
        <dsp:cNvSpPr/>
      </dsp:nvSpPr>
      <dsp:spPr bwMode="white">
        <a:xfrm>
          <a:off x="8535245" y="1795843"/>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6. Parameter tuning</a:t>
          </a:r>
          <a:endParaRPr>
            <a:solidFill>
              <a:schemeClr val="tx1"/>
            </a:solidFill>
          </a:endParaRPr>
        </a:p>
      </dsp:txBody>
      <dsp:txXfrm>
        <a:off x="8535245" y="1795843"/>
        <a:ext cx="1350653" cy="1183927"/>
      </dsp:txXfrm>
    </dsp:sp>
    <dsp:sp modelId="{C0A77F95-5DE9-4C11-B456-845126EAD00E}">
      <dsp:nvSpPr>
        <dsp:cNvPr id="20" name="Isosceles Triangle 19"/>
        <dsp:cNvSpPr/>
      </dsp:nvSpPr>
      <dsp:spPr bwMode="white">
        <a:xfrm>
          <a:off x="9511536" y="1147681"/>
          <a:ext cx="254840" cy="254840"/>
        </a:xfrm>
        <a:prstGeom prst="triangle">
          <a:avLst>
            <a:gd name="adj" fmla="val 100000"/>
          </a:avLst>
        </a:prstGeom>
      </dsp:spPr>
      <dsp:style>
        <a:lnRef idx="2">
          <a:schemeClr val="accent3">
            <a:hueOff val="2805000"/>
            <a:satOff val="-37025"/>
            <a:lumOff val="4314"/>
            <a:alpha val="100000"/>
          </a:schemeClr>
        </a:lnRef>
        <a:fillRef idx="1">
          <a:schemeClr val="accent3">
            <a:hueOff val="2805000"/>
            <a:satOff val="-37025"/>
            <a:lumOff val="4314"/>
            <a:alpha val="100000"/>
          </a:schemeClr>
        </a:fillRef>
        <a:effectRef idx="0">
          <a:scrgbClr r="0" g="0" b="0"/>
        </a:effectRef>
        <a:fontRef idx="minor">
          <a:schemeClr val="lt1"/>
        </a:fontRef>
      </dsp:style>
      <dsp:txXfrm>
        <a:off x="9511536" y="1147681"/>
        <a:ext cx="254840" cy="254840"/>
      </dsp:txXfrm>
    </dsp:sp>
    <dsp:sp modelId="{550932F6-0DC2-4311-9F7D-BEBE91AD96BC}">
      <dsp:nvSpPr>
        <dsp:cNvPr id="21" name="L-Shape 20"/>
        <dsp:cNvSpPr/>
      </dsp:nvSpPr>
      <dsp:spPr bwMode="white">
        <a:xfrm rot="5400000">
          <a:off x="10219267" y="848672"/>
          <a:ext cx="899088" cy="1496062"/>
        </a:xfrm>
        <a:prstGeom prst="corner">
          <a:avLst>
            <a:gd name="adj1" fmla="val 16120"/>
            <a:gd name="adj2" fmla="val 16110"/>
          </a:avLst>
        </a:prstGeom>
      </dsp:spPr>
      <dsp:style>
        <a:lnRef idx="2">
          <a:schemeClr val="accent3">
            <a:hueOff val="3060000"/>
            <a:satOff val="-40391"/>
            <a:lumOff val="4706"/>
            <a:alpha val="100000"/>
          </a:schemeClr>
        </a:lnRef>
        <a:fillRef idx="1">
          <a:schemeClr val="accent3">
            <a:hueOff val="3060000"/>
            <a:satOff val="-40391"/>
            <a:lumOff val="4706"/>
            <a:alpha val="100000"/>
          </a:schemeClr>
        </a:fillRef>
        <a:effectRef idx="0">
          <a:scrgbClr r="0" g="0" b="0"/>
        </a:effectRef>
        <a:fontRef idx="minor">
          <a:schemeClr val="lt1"/>
        </a:fontRef>
      </dsp:style>
      <dsp:txXfrm rot="5400000">
        <a:off x="10219267" y="848672"/>
        <a:ext cx="899088" cy="1496062"/>
      </dsp:txXfrm>
    </dsp:sp>
    <dsp:sp modelId="{FA604DC8-01F6-4A09-8F04-1F6B7FD34130}">
      <dsp:nvSpPr>
        <dsp:cNvPr id="22" name="Rectangles 21"/>
        <dsp:cNvSpPr/>
      </dsp:nvSpPr>
      <dsp:spPr bwMode="white">
        <a:xfrm>
          <a:off x="10069187" y="1295672"/>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7. Make predictions</a:t>
          </a:r>
          <a:endParaRPr>
            <a:solidFill>
              <a:schemeClr val="tx1"/>
            </a:solidFill>
          </a:endParaRPr>
        </a:p>
      </dsp:txBody>
      <dsp:txXfrm>
        <a:off x="10069187" y="1295672"/>
        <a:ext cx="1350653" cy="1183927"/>
      </dsp:txXfrm>
    </dsp:sp>
  </dsp:spTree>
</dsp:drawing>
</file>

<file path=ppt/diagrams/layout1.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type="corner" r:blip="" rot="90">
                <dgm:adjLst>
                  <dgm:adj idx="1" val="0.1612"/>
                  <dgm:adj idx="2" val="0.1611"/>
                </dgm:adjLst>
              </dgm:shape>
            </dgm:if>
            <dgm:else name="Name8">
              <dgm:shape xmlns:r="http://schemas.openxmlformats.org/officeDocument/2006/relationships" type="corner" r:blip="" rot="180">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type="triangle" r:blip="" rot="90">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8">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p>
            <a:fld id="{9184DA70-C731-4C70-880D-CCD4705E623C}"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2A279-0833-481D-8C56-F67FD0AC6C50}"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9" name="Rectangle 8"/>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587DA83-5663-4C9C-B9AA-0B40A3DAFF81}"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BE1D723-8F53-4F53-90B0-1982A396982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cxnSp>
        <p:nvCxnSpPr>
          <p:cNvPr id="9" name="Straight Connector 8"/>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p:cNvSpPr>
            <a:spLocks noGrp="1"/>
          </p:cNvSpPr>
          <p:nvPr>
            <p:ph type="dt" sz="half" idx="10"/>
          </p:nvPr>
        </p:nvSpPr>
        <p:spPr/>
        <p:txBody>
          <a:bodyPr/>
          <a:lstStyle/>
          <a:p>
            <a:fld id="{97669AF7-7BEB-44E4-9852-375E34362B5B}"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BAAAC38D-0552-4C82-B593-E6124DFADBE2}" type="datetime1">
              <a:rPr lang="en-US" smtClean="0"/>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D9DF0F1C-5577-4ACB-BB62-DF8F3C494C7E}" type="datetime1">
              <a:rPr lang="en-US" smtClean="0"/>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p:cNvSpPr>
            <a:spLocks noGrp="1"/>
          </p:cNvSpPr>
          <p:nvPr>
            <p:ph type="dt" sz="half" idx="10"/>
          </p:nvPr>
        </p:nvSpPr>
        <p:spPr/>
        <p:txBody>
          <a:bodyPr/>
          <a:lstStyle/>
          <a:p>
            <a:fld id="{1775B394-D9F9-4F0C-B15D-605F45CB9E9F}" type="datetime1">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fld>
            <a:endParaRPr lang="en-US" dirty="0"/>
          </a:p>
        </p:txBody>
      </p:sp>
      <p:cxnSp>
        <p:nvCxnSpPr>
          <p:cNvPr id="10" name="Straight Connector 9"/>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100000"/>
        </a:lnSpc>
        <a:spcBef>
          <a:spcPts val="200"/>
        </a:spcBef>
        <a:spcAft>
          <a:spcPts val="400"/>
        </a:spcAft>
        <a:buClrTx/>
        <a:buFont typeface="Calibri" panose="020F0502020204030204" pitchFamily="34" charset="0"/>
        <a:buChar char="◦"/>
        <a:defRPr sz="17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7.png"/><Relationship Id="rId1"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jpeg"/><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p:cNvSpPr>
            <a:spLocks noGrp="1" noRot="1" noChangeAspect="1" noMove="1" noResize="1" noEditPoints="1" noAdjustHandles="1" noChangeArrowheads="1" noChangeShapeType="1" noTextEdit="1"/>
          </p:cNvSpPr>
          <p:nvPr/>
        </p:nvSpPr>
        <p:spPr>
          <a:xfrm>
            <a:off x="20320" y="1016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289550" y="1767205"/>
            <a:ext cx="6253480" cy="2557780"/>
          </a:xfrm>
        </p:spPr>
        <p:txBody>
          <a:bodyPr>
            <a:normAutofit/>
          </a:bodyPr>
          <a:lstStyle/>
          <a:p>
            <a:r>
              <a:rPr lang="en-US" sz="8000" dirty="0"/>
              <a:t>Machine learning</a:t>
            </a:r>
            <a:endParaRPr lang="en-US" sz="8000" dirty="0"/>
          </a:p>
        </p:txBody>
      </p:sp>
      <p:pic>
        <p:nvPicPr>
          <p:cNvPr id="5" name="Picture 4" descr="A picture containing building, sitting, bench, side&#10;&#10;Description automatically generated"/>
          <p:cNvPicPr>
            <a:picLocks noChangeAspect="1"/>
          </p:cNvPicPr>
          <p:nvPr/>
        </p:nvPicPr>
        <p:blipFill rotWithShape="1">
          <a:blip r:embed="rId1">
            <a:extLst>
              <a:ext uri="{28A0092B-C50C-407E-A947-70E740481C1C}">
                <a14:useLocalDpi xmlns:a14="http://schemas.microsoft.com/office/drawing/2010/main" val="0"/>
              </a:ext>
            </a:extLst>
          </a:blip>
          <a:srcRect/>
          <a:stretch>
            <a:fillRect/>
          </a:stretch>
        </p:blipFill>
        <p:spPr>
          <a:xfrm>
            <a:off x="-1" y="1"/>
            <a:ext cx="4635315" cy="6857999"/>
          </a:xfrm>
          <a:prstGeom prst="rect">
            <a:avLst/>
          </a:prstGeom>
        </p:spPr>
      </p:pic>
      <p:cxnSp>
        <p:nvCxnSpPr>
          <p:cNvPr id="24" name="Straight Connector 23"/>
          <p:cNvCxnSpPr>
            <a:cxnSpLocks noGrp="1" noRot="1" noChangeAspect="1" noMove="1" noResize="1" noEditPoints="1" noAdjustHandles="1" noChangeArrowheads="1" noChangeShapeType="1"/>
          </p:cNvCxnSpPr>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5117465" y="5864225"/>
            <a:ext cx="6974840" cy="645160"/>
          </a:xfrm>
          <a:prstGeom prst="rect">
            <a:avLst/>
          </a:prstGeom>
          <a:noFill/>
        </p:spPr>
        <p:txBody>
          <a:bodyPr wrap="square" rtlCol="0" anchor="t">
            <a:spAutoFit/>
          </a:bodyPr>
          <a:p>
            <a:r>
              <a:rPr lang="en-US" altLang="en-US"/>
              <a:t>https://medium.com/analytics-vidhya/parametric-and-nonparametric-models-in-machine-learning-a9f63999e233</a:t>
            </a:r>
            <a:endParaRPr lang="en-US"/>
          </a:p>
        </p:txBody>
      </p:sp>
      <p:sp>
        <p:nvSpPr>
          <p:cNvPr id="5" name="Text Box 4"/>
          <p:cNvSpPr txBox="1"/>
          <p:nvPr/>
        </p:nvSpPr>
        <p:spPr>
          <a:xfrm>
            <a:off x="367665" y="86995"/>
            <a:ext cx="10985500" cy="583565"/>
          </a:xfrm>
          <a:prstGeom prst="rect">
            <a:avLst/>
          </a:prstGeom>
        </p:spPr>
        <p:txBody>
          <a:bodyPr wrap="square">
            <a:spAutoFit/>
          </a:bodyPr>
          <a:p>
            <a:r>
              <a:rPr sz="1600">
                <a:latin typeface="Arial" panose="020B0604020202020204" pitchFamily="34" charset="0"/>
                <a:cs typeface="Arial" panose="020B0604020202020204" pitchFamily="34" charset="0"/>
              </a:rPr>
              <a:t>In machine learning, models are broadly classified into parametric and non-parametric models based on how they learn and generalize from data.</a:t>
            </a:r>
            <a:endParaRPr sz="1600">
              <a:latin typeface="Arial" panose="020B0604020202020204" pitchFamily="34" charset="0"/>
              <a:cs typeface="Arial" panose="020B0604020202020204" pitchFamily="34" charset="0"/>
            </a:endParaRPr>
          </a:p>
        </p:txBody>
      </p:sp>
      <p:sp>
        <p:nvSpPr>
          <p:cNvPr id="6" name="Text Box 5"/>
          <p:cNvSpPr txBox="1"/>
          <p:nvPr/>
        </p:nvSpPr>
        <p:spPr>
          <a:xfrm>
            <a:off x="367665" y="670560"/>
            <a:ext cx="5017135" cy="5758815"/>
          </a:xfrm>
          <a:prstGeom prst="rect">
            <a:avLst/>
          </a:prstGeom>
        </p:spPr>
        <p:txBody>
          <a:bodyPr wrap="square">
            <a:spAutoFit/>
          </a:bodyPr>
          <a:p>
            <a:pPr>
              <a:spcAft>
                <a:spcPct val="60000"/>
              </a:spcAft>
            </a:pPr>
            <a:r>
              <a:rPr sz="2300" b="1">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Parametric Models</a:t>
            </a:r>
            <a:endParaRPr sz="2300" b="1">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r>
              <a:rPr sz="1600"/>
              <a:t>Parametric models are characterized by a fixed number of parameters. These models make assumptions about the data's distribution and structure. Once trained, they summarize the data using a predefined mathematical form.</a:t>
            </a:r>
            <a:endParaRPr sz="1600"/>
          </a:p>
          <a:p>
            <a:pPr>
              <a:spcAft>
                <a:spcPct val="60000"/>
              </a:spcAft>
            </a:pPr>
            <a:r>
              <a:rPr sz="2200" b="1"/>
              <a:t>Key Characteristics:</a:t>
            </a:r>
            <a:endParaRPr sz="2200" b="1"/>
          </a:p>
          <a:p>
            <a:pPr>
              <a:buFont typeface="Arial" panose="020B0604020202020204"/>
              <a:buChar char="•"/>
            </a:pPr>
            <a:r>
              <a:rPr sz="1600"/>
              <a:t>Fixed number of parameters.</a:t>
            </a:r>
            <a:endParaRPr sz="1600"/>
          </a:p>
          <a:p>
            <a:pPr>
              <a:buFont typeface="Arial" panose="020B0604020202020204"/>
              <a:buChar char="•"/>
            </a:pPr>
            <a:r>
              <a:rPr sz="1600"/>
              <a:t>Requires fewer data points to train.</a:t>
            </a:r>
            <a:endParaRPr sz="1600"/>
          </a:p>
          <a:p>
            <a:pPr>
              <a:buFont typeface="Arial" panose="020B0604020202020204"/>
              <a:buChar char="•"/>
            </a:pPr>
            <a:r>
              <a:rPr sz="1600"/>
              <a:t>Faster to train and predict.</a:t>
            </a:r>
            <a:endParaRPr sz="1600"/>
          </a:p>
          <a:p>
            <a:pPr>
              <a:buFont typeface="Arial" panose="020B0604020202020204"/>
              <a:buChar char="•"/>
            </a:pPr>
            <a:r>
              <a:rPr sz="1600"/>
              <a:t>Strong assumptions about data distribution.</a:t>
            </a:r>
            <a:endParaRPr sz="1600"/>
          </a:p>
          <a:p>
            <a:pPr>
              <a:spcAft>
                <a:spcPct val="60000"/>
              </a:spcAft>
            </a:pPr>
            <a:r>
              <a:rPr sz="2200" b="1"/>
              <a:t>Examples of Parametric Models:</a:t>
            </a:r>
            <a:endParaRPr sz="2200" b="1"/>
          </a:p>
          <a:p>
            <a:pPr>
              <a:buAutoNum type="arabicPeriod"/>
            </a:pPr>
            <a:r>
              <a:rPr sz="1600"/>
              <a:t>Linear Regression</a:t>
            </a:r>
            <a:endParaRPr sz="1600"/>
          </a:p>
          <a:p>
            <a:pPr lvl="1">
              <a:buFont typeface="Arial" panose="020B0604020202020204"/>
              <a:buChar char="◦"/>
            </a:pPr>
            <a:r>
              <a:rPr sz="1600"/>
              <a:t>Equation: </a:t>
            </a:r>
            <a:endParaRPr sz="1600"/>
          </a:p>
          <a:p>
            <a:pPr>
              <a:buAutoNum type="arabicPeriod"/>
            </a:pPr>
            <a:r>
              <a:rPr sz="1600"/>
              <a:t>Logistic Regression</a:t>
            </a:r>
            <a:endParaRPr sz="1600"/>
          </a:p>
          <a:p>
            <a:pPr lvl="1">
              <a:buFont typeface="Arial" panose="020B0604020202020204"/>
              <a:buChar char="◦"/>
            </a:pPr>
            <a:r>
              <a:rPr sz="1600"/>
              <a:t>Equation: </a:t>
            </a:r>
            <a:endParaRPr sz="1600"/>
          </a:p>
          <a:p>
            <a:pPr>
              <a:buAutoNum type="arabicPeriod"/>
            </a:pPr>
            <a:r>
              <a:rPr sz="1600"/>
              <a:t>Naive Bayes Classifier</a:t>
            </a:r>
            <a:endParaRPr sz="1600"/>
          </a:p>
          <a:p>
            <a:pPr>
              <a:buAutoNum type="arabicPeriod"/>
            </a:pPr>
            <a:r>
              <a:rPr sz="1600"/>
              <a:t>Support Vector Machines (with linear kernel)</a:t>
            </a:r>
            <a:endParaRPr sz="1600"/>
          </a:p>
          <a:p>
            <a:pPr>
              <a:buAutoNum type="arabicPeriod"/>
            </a:pPr>
            <a:r>
              <a:rPr sz="1600"/>
              <a:t>Artificial Neural Networks (with fixed architecture)</a:t>
            </a:r>
            <a:endParaRPr sz="1600"/>
          </a:p>
        </p:txBody>
      </p:sp>
      <p:sp>
        <p:nvSpPr>
          <p:cNvPr id="7" name="Text Box 6"/>
          <p:cNvSpPr txBox="1"/>
          <p:nvPr/>
        </p:nvSpPr>
        <p:spPr>
          <a:xfrm>
            <a:off x="5824855" y="403225"/>
            <a:ext cx="6031230" cy="5567045"/>
          </a:xfrm>
          <a:prstGeom prst="rect">
            <a:avLst/>
          </a:prstGeom>
        </p:spPr>
        <p:txBody>
          <a:bodyPr wrap="square">
            <a:spAutoFit/>
          </a:bodyPr>
          <a:p>
            <a:pPr>
              <a:spcAft>
                <a:spcPct val="60000"/>
              </a:spcAft>
            </a:pPr>
            <a:r>
              <a:rPr sz="2200" b="1"/>
              <a:t>Use Cases of Parametric Models:</a:t>
            </a:r>
            <a:endParaRPr sz="2200" b="1"/>
          </a:p>
          <a:p>
            <a:pPr>
              <a:buFont typeface="Arial" panose="020B0604020202020204"/>
              <a:buChar char="•"/>
            </a:pPr>
            <a:r>
              <a:rPr sz="1600"/>
              <a:t>Linear Regression: Predicting house prices based on square footage.</a:t>
            </a:r>
            <a:endParaRPr sz="1600"/>
          </a:p>
          <a:p>
            <a:pPr>
              <a:buFont typeface="Arial" panose="020B0604020202020204"/>
              <a:buChar char="•"/>
            </a:pPr>
            <a:r>
              <a:rPr sz="1600"/>
              <a:t>Logistic Regression: Classifying whether an email is spam or not.</a:t>
            </a:r>
            <a:endParaRPr sz="1600"/>
          </a:p>
          <a:p>
            <a:pPr>
              <a:buFont typeface="Arial" panose="020B0604020202020204"/>
              <a:buChar char="•"/>
            </a:pPr>
            <a:r>
              <a:rPr sz="1600"/>
              <a:t>Naive Bayes: Sentiment analysis and document classification.</a:t>
            </a:r>
            <a:endParaRPr sz="1600"/>
          </a:p>
          <a:p>
            <a:pPr>
              <a:spcAft>
                <a:spcPct val="60000"/>
              </a:spcAft>
            </a:pPr>
            <a:r>
              <a:rPr sz="2200" b="1"/>
              <a:t>Advantages of Parametric Models:</a:t>
            </a:r>
            <a:endParaRPr sz="2200" b="1"/>
          </a:p>
          <a:p>
            <a:pPr>
              <a:buFont typeface="Arial" panose="020B0604020202020204"/>
              <a:buChar char="•"/>
            </a:pPr>
            <a:r>
              <a:rPr sz="1600"/>
              <a:t>Computationally efficient.</a:t>
            </a:r>
            <a:endParaRPr sz="1600"/>
          </a:p>
          <a:p>
            <a:pPr>
              <a:buFont typeface="Arial" panose="020B0604020202020204"/>
              <a:buChar char="•"/>
            </a:pPr>
            <a:r>
              <a:rPr sz="1600"/>
              <a:t>Easier to interpret and understand.</a:t>
            </a:r>
            <a:endParaRPr sz="1600"/>
          </a:p>
          <a:p>
            <a:pPr>
              <a:buFont typeface="Arial" panose="020B0604020202020204"/>
              <a:buChar char="•"/>
            </a:pPr>
            <a:r>
              <a:rPr sz="1600"/>
              <a:t>Requires less data to train.</a:t>
            </a:r>
            <a:endParaRPr sz="1600"/>
          </a:p>
          <a:p>
            <a:pPr>
              <a:spcAft>
                <a:spcPct val="60000"/>
              </a:spcAft>
            </a:pPr>
            <a:r>
              <a:rPr sz="2200" b="1"/>
              <a:t>Disadvantages of Parametric Models:</a:t>
            </a:r>
            <a:endParaRPr sz="2200" b="1"/>
          </a:p>
          <a:p>
            <a:pPr>
              <a:buFont typeface="Arial" panose="020B0604020202020204"/>
              <a:buChar char="•"/>
            </a:pPr>
            <a:r>
              <a:rPr sz="1600"/>
              <a:t>Limited flexibility due to fixed functional form.</a:t>
            </a:r>
            <a:endParaRPr sz="1600"/>
          </a:p>
          <a:p>
            <a:pPr>
              <a:buFont typeface="Arial" panose="020B0604020202020204"/>
              <a:buChar char="•"/>
            </a:pPr>
            <a:r>
              <a:rPr sz="1600"/>
              <a:t>May underfit complex patterns in data.</a:t>
            </a:r>
            <a:endParaRPr sz="1600"/>
          </a:p>
          <a:p>
            <a:pPr>
              <a:spcAft>
                <a:spcPct val="60000"/>
              </a:spcAft>
            </a:pPr>
            <a:r>
              <a:rPr sz="2200" b="1"/>
              <a:t>How to Improve Parametric Models:</a:t>
            </a:r>
            <a:endParaRPr sz="2200" b="1"/>
          </a:p>
          <a:p>
            <a:pPr>
              <a:buFont typeface="Arial" panose="020B0604020202020204"/>
              <a:buChar char="•"/>
            </a:pPr>
            <a:r>
              <a:rPr sz="1600"/>
              <a:t>Feature engineering to improve model expressiveness.</a:t>
            </a:r>
            <a:endParaRPr sz="1600"/>
          </a:p>
          <a:p>
            <a:pPr>
              <a:buFont typeface="Arial" panose="020B0604020202020204"/>
              <a:buChar char="•"/>
            </a:pPr>
            <a:r>
              <a:rPr sz="1600"/>
              <a:t>Regularization techniques (e.g., L1 and L2 penalties) to prevent overfitting.</a:t>
            </a:r>
            <a:endParaRPr sz="1600"/>
          </a:p>
          <a:p>
            <a:pPr>
              <a:buFont typeface="Arial" panose="020B0604020202020204"/>
              <a:buChar char="•"/>
            </a:pPr>
            <a:r>
              <a:rPr sz="1600"/>
              <a:t>Using ensemble techniques like bagging or boosting.</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41935" y="113348"/>
            <a:ext cx="5080000" cy="398780"/>
          </a:xfrm>
          <a:prstGeom prst="rect">
            <a:avLst/>
          </a:prstGeom>
        </p:spPr>
        <p:txBody>
          <a:bodyPr>
            <a:spAutoFit/>
          </a:bodyPr>
          <a:p>
            <a:pPr>
              <a:spcAft>
                <a:spcPct val="60000"/>
              </a:spcAft>
            </a:pPr>
            <a:r>
              <a:rPr sz="2000" b="1">
                <a:solidFill>
                  <a:srgbClr val="FF0000"/>
                </a:solidFill>
                <a:effectLst>
                  <a:outerShdw blurRad="38100" dist="38100" dir="2700000" algn="tl">
                    <a:srgbClr val="000000">
                      <a:alpha val="43137"/>
                    </a:srgbClr>
                  </a:outerShdw>
                </a:effectLst>
              </a:rPr>
              <a:t>Non-Parametric Models</a:t>
            </a:r>
            <a:endParaRPr sz="2000" b="1">
              <a:solidFill>
                <a:srgbClr val="FF0000"/>
              </a:solidFill>
              <a:effectLst>
                <a:outerShdw blurRad="38100" dist="38100" dir="2700000" algn="tl">
                  <a:srgbClr val="000000">
                    <a:alpha val="43137"/>
                  </a:srgbClr>
                </a:outerShdw>
              </a:effectLst>
            </a:endParaRPr>
          </a:p>
        </p:txBody>
      </p:sp>
      <p:sp>
        <p:nvSpPr>
          <p:cNvPr id="3" name="Text Box 2"/>
          <p:cNvSpPr txBox="1"/>
          <p:nvPr/>
        </p:nvSpPr>
        <p:spPr>
          <a:xfrm>
            <a:off x="304800" y="512445"/>
            <a:ext cx="5791200" cy="5751195"/>
          </a:xfrm>
          <a:prstGeom prst="rect">
            <a:avLst/>
          </a:prstGeom>
        </p:spPr>
        <p:txBody>
          <a:bodyPr wrap="square">
            <a:spAutoFit/>
          </a:bodyPr>
          <a:p>
            <a:r>
              <a:rPr sz="1600"/>
              <a:t>Non-parametric models do not assume a fixed form for the underlying data distribution. Instead, they learn the structure of the data from the training dataset, allowing greater flexibility to model complex relationships.</a:t>
            </a:r>
            <a:endParaRPr sz="1600"/>
          </a:p>
          <a:p>
            <a:pPr>
              <a:spcAft>
                <a:spcPct val="60000"/>
              </a:spcAft>
            </a:pPr>
            <a:r>
              <a:rPr sz="2200" b="1"/>
              <a:t>Key Characteristics:</a:t>
            </a:r>
            <a:endParaRPr sz="2200" b="1"/>
          </a:p>
          <a:p>
            <a:pPr>
              <a:lnSpc>
                <a:spcPct val="0"/>
              </a:lnSpc>
              <a:buFont typeface="Arial" panose="020B0604020202020204"/>
              <a:buChar char="•"/>
            </a:pPr>
            <a:r>
              <a:rPr sz="1600"/>
              <a:t>No fixed number of parameters.</a:t>
            </a:r>
            <a:endParaRPr sz="1600"/>
          </a:p>
          <a:p>
            <a:pPr>
              <a:buFont typeface="Arial" panose="020B0604020202020204"/>
              <a:buChar char="•"/>
            </a:pPr>
            <a:r>
              <a:rPr sz="1600"/>
              <a:t>More data-dependent.</a:t>
            </a:r>
            <a:endParaRPr sz="1600"/>
          </a:p>
          <a:p>
            <a:pPr>
              <a:buFont typeface="Arial" panose="020B0604020202020204"/>
              <a:buChar char="•"/>
            </a:pPr>
            <a:r>
              <a:rPr sz="1600"/>
              <a:t>Higher flexibility and accuracy for complex patterns.</a:t>
            </a:r>
            <a:endParaRPr sz="1600"/>
          </a:p>
          <a:p>
            <a:pPr>
              <a:lnSpc>
                <a:spcPct val="120000"/>
              </a:lnSpc>
              <a:buFont typeface="Arial" panose="020B0604020202020204"/>
              <a:buChar char="•"/>
            </a:pPr>
            <a:r>
              <a:rPr sz="1600"/>
              <a:t>Requires more data and computational resources.</a:t>
            </a:r>
            <a:endParaRPr sz="1600"/>
          </a:p>
          <a:p>
            <a:pPr>
              <a:lnSpc>
                <a:spcPct val="130000"/>
              </a:lnSpc>
              <a:spcAft>
                <a:spcPct val="60000"/>
              </a:spcAft>
            </a:pPr>
            <a:r>
              <a:rPr sz="2200" b="1"/>
              <a:t>Examples of Non-Parametric Models:</a:t>
            </a:r>
            <a:endParaRPr sz="2200" b="1"/>
          </a:p>
          <a:p>
            <a:pPr>
              <a:lnSpc>
                <a:spcPct val="0"/>
              </a:lnSpc>
              <a:buAutoNum type="arabicPeriod"/>
            </a:pPr>
            <a:r>
              <a:rPr sz="1600"/>
              <a:t>k-Nearest Neighbors (k-NN)</a:t>
            </a:r>
            <a:endParaRPr sz="1600"/>
          </a:p>
          <a:p>
            <a:pPr>
              <a:buAutoNum type="arabicPeriod"/>
            </a:pPr>
            <a:r>
              <a:rPr sz="1600"/>
              <a:t>Decision Trees</a:t>
            </a:r>
            <a:endParaRPr sz="1600"/>
          </a:p>
          <a:p>
            <a:pPr>
              <a:buAutoNum type="arabicPeriod"/>
            </a:pPr>
            <a:r>
              <a:rPr sz="1600"/>
              <a:t>Random Forests</a:t>
            </a:r>
            <a:endParaRPr sz="1600"/>
          </a:p>
          <a:p>
            <a:pPr>
              <a:buAutoNum type="arabicPeriod"/>
            </a:pPr>
            <a:r>
              <a:rPr sz="1600"/>
              <a:t>Support Vector Machines (with non-linear kernels)</a:t>
            </a:r>
            <a:endParaRPr sz="1600"/>
          </a:p>
          <a:p>
            <a:pPr>
              <a:buAutoNum type="arabicPeriod"/>
            </a:pPr>
            <a:r>
              <a:rPr sz="1600"/>
              <a:t>Gaussian Processes</a:t>
            </a:r>
            <a:endParaRPr sz="1600"/>
          </a:p>
          <a:p>
            <a:pPr indent="0">
              <a:buNone/>
            </a:pPr>
            <a:endParaRPr sz="1600"/>
          </a:p>
          <a:p>
            <a:pPr>
              <a:lnSpc>
                <a:spcPct val="60000"/>
              </a:lnSpc>
              <a:spcAft>
                <a:spcPct val="60000"/>
              </a:spcAft>
            </a:pPr>
            <a:r>
              <a:rPr sz="2200" b="1"/>
              <a:t>Use Cases of Non-Parametric Models:</a:t>
            </a:r>
            <a:endParaRPr sz="2200" b="1"/>
          </a:p>
          <a:p>
            <a:pPr>
              <a:lnSpc>
                <a:spcPct val="50000"/>
              </a:lnSpc>
              <a:buFont typeface="Arial" panose="020B0604020202020204"/>
              <a:buChar char="•"/>
            </a:pPr>
            <a:r>
              <a:rPr sz="1600"/>
              <a:t>k-NN: Recommender systems (e.g., recommending movies to users).</a:t>
            </a:r>
            <a:endParaRPr sz="1600"/>
          </a:p>
          <a:p>
            <a:pPr>
              <a:buFont typeface="Arial" panose="020B0604020202020204"/>
              <a:buChar char="•"/>
            </a:pPr>
            <a:r>
              <a:rPr sz="1600"/>
              <a:t>Decision Trees: Customer segmentation in marketing.</a:t>
            </a:r>
            <a:endParaRPr sz="1600"/>
          </a:p>
          <a:p>
            <a:pPr>
              <a:buFont typeface="Arial" panose="020B0604020202020204"/>
              <a:buChar char="•"/>
            </a:pPr>
            <a:r>
              <a:rPr sz="1600"/>
              <a:t>Random Forests: Predicting medical diagnoses from patient records.</a:t>
            </a:r>
            <a:endParaRPr sz="1600"/>
          </a:p>
        </p:txBody>
      </p:sp>
      <p:sp>
        <p:nvSpPr>
          <p:cNvPr id="4" name="Text Box 3"/>
          <p:cNvSpPr txBox="1"/>
          <p:nvPr/>
        </p:nvSpPr>
        <p:spPr>
          <a:xfrm>
            <a:off x="6033770" y="316230"/>
            <a:ext cx="5810885" cy="4505960"/>
          </a:xfrm>
          <a:prstGeom prst="rect">
            <a:avLst/>
          </a:prstGeom>
        </p:spPr>
        <p:txBody>
          <a:bodyPr wrap="square">
            <a:spAutoFit/>
          </a:bodyPr>
          <a:p>
            <a:pPr>
              <a:spcAft>
                <a:spcPct val="60000"/>
              </a:spcAft>
            </a:pPr>
            <a:r>
              <a:rPr sz="2200" b="1"/>
              <a:t>Advantages of Non-Parametric Models:</a:t>
            </a:r>
            <a:endParaRPr sz="2200" b="1"/>
          </a:p>
          <a:p>
            <a:pPr>
              <a:buFont typeface="Arial" panose="020B0604020202020204"/>
              <a:buChar char="•"/>
            </a:pPr>
            <a:r>
              <a:rPr sz="1600"/>
              <a:t>Can capture complex data patterns.</a:t>
            </a:r>
            <a:endParaRPr sz="1600"/>
          </a:p>
          <a:p>
            <a:pPr>
              <a:buFont typeface="Arial" panose="020B0604020202020204"/>
              <a:buChar char="•"/>
            </a:pPr>
            <a:r>
              <a:rPr sz="1600"/>
              <a:t>Minimal assumptions about data distribution.</a:t>
            </a:r>
            <a:endParaRPr sz="1600"/>
          </a:p>
          <a:p>
            <a:pPr>
              <a:buFont typeface="Arial" panose="020B0604020202020204"/>
              <a:buChar char="•"/>
            </a:pPr>
            <a:r>
              <a:rPr sz="1600"/>
              <a:t>More adaptable to real-world data.</a:t>
            </a:r>
            <a:endParaRPr sz="1600"/>
          </a:p>
          <a:p>
            <a:pPr>
              <a:spcAft>
                <a:spcPct val="60000"/>
              </a:spcAft>
            </a:pPr>
            <a:r>
              <a:rPr sz="2200" b="1"/>
              <a:t>Disadvantages of Non-Parametric Models:</a:t>
            </a:r>
            <a:endParaRPr sz="2200" b="1"/>
          </a:p>
          <a:p>
            <a:pPr>
              <a:buFont typeface="Arial" panose="020B0604020202020204"/>
              <a:buChar char="•"/>
            </a:pPr>
            <a:r>
              <a:rPr sz="1600"/>
              <a:t>Computationally intensive for large datasets.</a:t>
            </a:r>
            <a:endParaRPr sz="1600"/>
          </a:p>
          <a:p>
            <a:pPr>
              <a:buFont typeface="Arial" panose="020B0604020202020204"/>
              <a:buChar char="•"/>
            </a:pPr>
            <a:r>
              <a:rPr sz="1600"/>
              <a:t>Prone to overfitting without proper regularization.</a:t>
            </a:r>
            <a:endParaRPr sz="1600"/>
          </a:p>
          <a:p>
            <a:pPr>
              <a:buFont typeface="Arial" panose="020B0604020202020204"/>
              <a:buChar char="•"/>
            </a:pPr>
            <a:r>
              <a:rPr sz="1600"/>
              <a:t>Interpretation can be challenging.</a:t>
            </a:r>
            <a:endParaRPr sz="1600"/>
          </a:p>
          <a:p>
            <a:pPr>
              <a:spcAft>
                <a:spcPct val="60000"/>
              </a:spcAft>
            </a:pPr>
            <a:r>
              <a:rPr sz="2200" b="1"/>
              <a:t>How to Improve Non-Parametric Models:</a:t>
            </a:r>
            <a:endParaRPr sz="2200" b="1"/>
          </a:p>
          <a:p>
            <a:pPr>
              <a:buFont typeface="Arial" panose="020B0604020202020204"/>
              <a:buChar char="•"/>
            </a:pPr>
            <a:r>
              <a:rPr sz="1600"/>
              <a:t>Prune decision trees to avoid overfitting.</a:t>
            </a:r>
            <a:endParaRPr sz="1600"/>
          </a:p>
          <a:p>
            <a:pPr>
              <a:buFont typeface="Arial" panose="020B0604020202020204"/>
              <a:buChar char="•"/>
            </a:pPr>
            <a:r>
              <a:rPr sz="1600"/>
              <a:t>Use cross-validation to tune hyperparameters (e.g., number of neighbors in k-NN).</a:t>
            </a:r>
            <a:endParaRPr sz="1600"/>
          </a:p>
          <a:p>
            <a:pPr>
              <a:buFont typeface="Arial" panose="020B0604020202020204"/>
              <a:buChar char="•"/>
            </a:pPr>
            <a:r>
              <a:rPr sz="1600"/>
              <a:t>Combine models using ensemble methods for better generalization.</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06400" y="607695"/>
            <a:ext cx="10840720" cy="1132205"/>
          </a:xfrm>
          <a:prstGeom prst="rect">
            <a:avLst/>
          </a:prstGeom>
        </p:spPr>
        <p:txBody>
          <a:bodyPr>
            <a:noAutofit/>
          </a:bodyPr>
          <a:p>
            <a:pPr>
              <a:spcAft>
                <a:spcPct val="60000"/>
              </a:spcAft>
            </a:pPr>
            <a:r>
              <a:rPr sz="2800" b="1">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Comparison: Parametric vs. Non-Parametric Models</a:t>
            </a:r>
            <a:endParaRPr sz="2800" b="1">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graphicFrame>
        <p:nvGraphicFramePr>
          <p:cNvPr id="3" name="Table 2"/>
          <p:cNvGraphicFramePr/>
          <p:nvPr/>
        </p:nvGraphicFramePr>
        <p:xfrm>
          <a:off x="667385" y="1362710"/>
          <a:ext cx="10485120" cy="3891280"/>
        </p:xfrm>
        <a:graphic>
          <a:graphicData uri="http://schemas.openxmlformats.org/drawingml/2006/table">
            <a:tbl>
              <a:tblPr/>
              <a:tblGrid>
                <a:gridCol w="3495040"/>
                <a:gridCol w="3495040"/>
                <a:gridCol w="3495040"/>
              </a:tblGrid>
              <a:tr h="563245">
                <a:tc>
                  <a:txBody>
                    <a:bodyPr/>
                    <a:p>
                      <a:r>
                        <a:rPr sz="2400">
                          <a:solidFill>
                            <a:srgbClr val="FF0000"/>
                          </a:solidFill>
                          <a:effectLst>
                            <a:outerShdw blurRad="38100" dist="38100" dir="2700000" algn="tl">
                              <a:srgbClr val="000000">
                                <a:alpha val="43137"/>
                              </a:srgbClr>
                            </a:outerShdw>
                          </a:effectLst>
                          <a:highlight>
                            <a:srgbClr val="FFFF00"/>
                          </a:highlight>
                          <a:latin typeface="Arial" panose="020B0604020202020204" pitchFamily="34" charset="0"/>
                          <a:cs typeface="Arial" panose="020B0604020202020204" pitchFamily="34" charset="0"/>
                        </a:rPr>
                        <a:t>Feature</a:t>
                      </a:r>
                      <a:endParaRPr sz="2400">
                        <a:solidFill>
                          <a:srgbClr val="FF0000"/>
                        </a:solidFill>
                        <a:effectLst>
                          <a:outerShdw blurRad="38100" dist="38100" dir="2700000" algn="tl">
                            <a:srgbClr val="000000">
                              <a:alpha val="43137"/>
                            </a:srgbClr>
                          </a:outerShdw>
                        </a:effectLst>
                        <a:highlight>
                          <a:srgbClr val="FFFF00"/>
                        </a:highlight>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400">
                          <a:solidFill>
                            <a:srgbClr val="FF0000"/>
                          </a:solidFill>
                          <a:effectLst>
                            <a:outerShdw blurRad="38100" dist="38100" dir="2700000" algn="tl">
                              <a:srgbClr val="000000">
                                <a:alpha val="43137"/>
                              </a:srgbClr>
                            </a:outerShdw>
                          </a:effectLst>
                          <a:highlight>
                            <a:srgbClr val="FFFF00"/>
                          </a:highlight>
                          <a:latin typeface="Arial" panose="020B0604020202020204" pitchFamily="34" charset="0"/>
                          <a:cs typeface="Arial" panose="020B0604020202020204" pitchFamily="34" charset="0"/>
                        </a:rPr>
                        <a:t>Parametric Models</a:t>
                      </a:r>
                      <a:endParaRPr sz="2400">
                        <a:solidFill>
                          <a:srgbClr val="FF0000"/>
                        </a:solidFill>
                        <a:effectLst>
                          <a:outerShdw blurRad="38100" dist="38100" dir="2700000" algn="tl">
                            <a:srgbClr val="000000">
                              <a:alpha val="43137"/>
                            </a:srgbClr>
                          </a:outerShdw>
                        </a:effectLst>
                        <a:highlight>
                          <a:srgbClr val="FFFF00"/>
                        </a:highlight>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400">
                          <a:solidFill>
                            <a:srgbClr val="FF0000"/>
                          </a:solidFill>
                          <a:effectLst>
                            <a:outerShdw blurRad="38100" dist="38100" dir="2700000" algn="tl">
                              <a:srgbClr val="000000">
                                <a:alpha val="43137"/>
                              </a:srgbClr>
                            </a:outerShdw>
                          </a:effectLst>
                          <a:highlight>
                            <a:srgbClr val="FFFF00"/>
                          </a:highlight>
                          <a:latin typeface="Arial" panose="020B0604020202020204" pitchFamily="34" charset="0"/>
                          <a:cs typeface="Arial" panose="020B0604020202020204" pitchFamily="34" charset="0"/>
                        </a:rPr>
                        <a:t>Non-Parametric Models</a:t>
                      </a:r>
                      <a:endParaRPr sz="2400">
                        <a:solidFill>
                          <a:srgbClr val="FF0000"/>
                        </a:solidFill>
                        <a:effectLst>
                          <a:outerShdw blurRad="38100" dist="38100" dir="2700000" algn="tl">
                            <a:srgbClr val="000000">
                              <a:alpha val="43137"/>
                            </a:srgbClr>
                          </a:outerShdw>
                        </a:effectLst>
                        <a:highlight>
                          <a:srgbClr val="FFFF00"/>
                        </a:highlight>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563245">
                <a:tc>
                  <a:txBody>
                    <a:bodyPr/>
                    <a:p>
                      <a:r>
                        <a:rPr sz="1800">
                          <a:latin typeface="Arial" panose="020B0604020202020204" pitchFamily="34" charset="0"/>
                          <a:cs typeface="Arial" panose="020B0604020202020204" pitchFamily="34" charset="0"/>
                        </a:rPr>
                        <a:t>Number of Parameters</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Fixed and finite</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Varies with data size</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511810">
                <a:tc>
                  <a:txBody>
                    <a:bodyPr/>
                    <a:p>
                      <a:r>
                        <a:rPr sz="1800">
                          <a:latin typeface="Arial" panose="020B0604020202020204" pitchFamily="34" charset="0"/>
                          <a:cs typeface="Arial" panose="020B0604020202020204" pitchFamily="34" charset="0"/>
                        </a:rPr>
                        <a:t>Flexibility</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Limited by functional form</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Highly flexible</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563245">
                <a:tc>
                  <a:txBody>
                    <a:bodyPr/>
                    <a:p>
                      <a:r>
                        <a:rPr sz="1800">
                          <a:latin typeface="Arial" panose="020B0604020202020204" pitchFamily="34" charset="0"/>
                          <a:cs typeface="Arial" panose="020B0604020202020204" pitchFamily="34" charset="0"/>
                        </a:rPr>
                        <a:t>Training Speed</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Fast</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Slower for large datasets</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563245">
                <a:tc>
                  <a:txBody>
                    <a:bodyPr/>
                    <a:p>
                      <a:r>
                        <a:rPr sz="1800">
                          <a:latin typeface="Arial" panose="020B0604020202020204" pitchFamily="34" charset="0"/>
                          <a:cs typeface="Arial" panose="020B0604020202020204" pitchFamily="34" charset="0"/>
                        </a:rPr>
                        <a:t>Data Requirements</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Works well with small data</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Requires more data</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563245">
                <a:tc>
                  <a:txBody>
                    <a:bodyPr/>
                    <a:p>
                      <a:r>
                        <a:rPr sz="1800">
                          <a:latin typeface="Arial" panose="020B0604020202020204" pitchFamily="34" charset="0"/>
                          <a:cs typeface="Arial" panose="020B0604020202020204" pitchFamily="34" charset="0"/>
                        </a:rPr>
                        <a:t>Interpretability</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Easier to interpret</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Harder to interpret</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563245">
                <a:tc>
                  <a:txBody>
                    <a:bodyPr/>
                    <a:p>
                      <a:r>
                        <a:rPr sz="1800">
                          <a:latin typeface="Arial" panose="020B0604020202020204" pitchFamily="34" charset="0"/>
                          <a:cs typeface="Arial" panose="020B0604020202020204" pitchFamily="34" charset="0"/>
                        </a:rPr>
                        <a:t>Example Algorithms</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Linear Regression, Naive Bayes</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1800">
                          <a:latin typeface="Arial" panose="020B0604020202020204" pitchFamily="34" charset="0"/>
                          <a:cs typeface="Arial" panose="020B0604020202020204" pitchFamily="34" charset="0"/>
                        </a:rPr>
                        <a:t>Decision Trees, k-NN</a:t>
                      </a:r>
                      <a:endParaRPr sz="1800">
                        <a:latin typeface="Arial" panose="020B0604020202020204" pitchFamily="34" charset="0"/>
                        <a:cs typeface="Arial" panose="020B0604020202020204" pitchFamily="3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660400" y="284480"/>
            <a:ext cx="9888855" cy="3672205"/>
          </a:xfrm>
          <a:prstGeom prst="rect">
            <a:avLst/>
          </a:prstGeom>
        </p:spPr>
        <p:txBody>
          <a:bodyPr wrap="square">
            <a:noAutofit/>
          </a:bodyPr>
          <a:p>
            <a:pPr>
              <a:spcAft>
                <a:spcPct val="60000"/>
              </a:spcAft>
            </a:pPr>
            <a:r>
              <a:rPr sz="3200" b="1"/>
              <a:t> Conclusion</a:t>
            </a:r>
            <a:endParaRPr sz="3200" b="1"/>
          </a:p>
          <a:p>
            <a:r>
              <a:rPr sz="2400"/>
              <a:t>Choosing between parametric and non-parametric models depends on the specific use case:</a:t>
            </a:r>
            <a:endParaRPr sz="2400"/>
          </a:p>
          <a:p>
            <a:pPr lvl="1">
              <a:buFont typeface="Arial" panose="020B0604020202020204"/>
              <a:buChar char="•"/>
            </a:pPr>
            <a:endParaRPr sz="2400"/>
          </a:p>
          <a:p>
            <a:pPr lvl="1">
              <a:buFont typeface="Arial" panose="020B0604020202020204"/>
              <a:buChar char="•"/>
            </a:pPr>
            <a:r>
              <a:rPr sz="2400"/>
              <a:t>Parametric Models: Preferred for simpler, faster tasks where interpretability matters and data is limited.</a:t>
            </a:r>
            <a:endParaRPr sz="2400"/>
          </a:p>
          <a:p>
            <a:pPr lvl="1">
              <a:buFont typeface="Arial" panose="020B0604020202020204"/>
              <a:buChar char="•"/>
            </a:pPr>
            <a:endParaRPr sz="2400"/>
          </a:p>
          <a:p>
            <a:pPr lvl="1">
              <a:buFont typeface="Arial" panose="020B0604020202020204"/>
              <a:buChar char="•"/>
            </a:pPr>
            <a:r>
              <a:rPr sz="2400"/>
              <a:t>Non-Parametric Models: Ideal for complex problems where capturing intricate patterns is crucial, even at the cost of computational efficiency.</a:t>
            </a:r>
            <a:endParaRPr sz="2400"/>
          </a:p>
          <a:p>
            <a:pPr lvl="1">
              <a:buFont typeface="Arial" panose="020B0604020202020204"/>
              <a:buChar char="•"/>
            </a:pPr>
            <a:endParaRPr sz="2400"/>
          </a:p>
          <a:p>
            <a:r>
              <a:rPr sz="2400"/>
              <a:t>Balancing model complexity and data availability is key to successful machine learning applications.</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ML type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32652" y="141535"/>
            <a:ext cx="7331627" cy="54939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4" name="AutoShape 2" descr="The main types of machine learning. Main approaches include classification and regression under the supervised learning and clustering under the unsupervised learning. Reinforcement learning enhance the model performance by interacting with environment. Coloured dots and triangles represent the training data. Yellow stars represent the new data which can be predicted by the trained model."/>
          <p:cNvSpPr>
            <a:spLocks noChangeAspect="1" noChangeArrowheads="1"/>
          </p:cNvSpPr>
          <p:nvPr/>
        </p:nvSpPr>
        <p:spPr bwMode="auto">
          <a:xfrm>
            <a:off x="5887192" y="3220192"/>
            <a:ext cx="361208" cy="3612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6150" name="Picture 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49534" y="427383"/>
            <a:ext cx="9594591" cy="51923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9179781" cy="1025362"/>
          </a:xfrm>
        </p:spPr>
        <p:txBody>
          <a:bodyPr>
            <a:normAutofit fontScale="90000"/>
          </a:bodyPr>
          <a:lstStyle/>
          <a:p>
            <a:r>
              <a:rPr lang="en-US" dirty="0"/>
              <a:t>Examples use case</a:t>
            </a:r>
            <a:br>
              <a:rPr lang="en-US" dirty="0"/>
            </a:br>
            <a:endParaRPr lang="en-IN" dirty="0"/>
          </a:p>
        </p:txBody>
      </p:sp>
      <p:pic>
        <p:nvPicPr>
          <p:cNvPr id="71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21338" y="799285"/>
            <a:ext cx="8388742" cy="56791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0" y="0"/>
            <a:ext cx="4043680" cy="2698327"/>
            <a:chOff x="0" y="0"/>
            <a:chExt cx="4043680" cy="2698327"/>
          </a:xfrm>
        </p:grpSpPr>
        <p:sp>
          <p:nvSpPr>
            <p:cNvPr id="5" name="Rectangle: Single Corner Rounded 4"/>
            <p:cNvSpPr/>
            <p:nvPr/>
          </p:nvSpPr>
          <p:spPr>
            <a:xfrm rot="16200000">
              <a:off x="672676" y="-672676"/>
              <a:ext cx="2698327" cy="4043680"/>
            </a:xfrm>
            <a:prstGeom prst="round1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sp>
        <p:sp>
          <p:nvSpPr>
            <p:cNvPr id="6" name="Rectangle: Single Corner Rounded 4"/>
            <p:cNvSpPr txBox="1"/>
            <p:nvPr/>
          </p:nvSpPr>
          <p:spPr>
            <a:xfrm rot="21600000">
              <a:off x="0" y="0"/>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Supervised</a:t>
              </a:r>
              <a:endParaRPr lang="en-IN" sz="3600" kern="1200" dirty="0">
                <a:latin typeface="Comic Sans MS" panose="030F0702030302020204" pitchFamily="66" charset="0"/>
              </a:endParaRPr>
            </a:p>
          </p:txBody>
        </p:sp>
      </p:grpSp>
      <p:sp>
        <p:nvSpPr>
          <p:cNvPr id="8" name="TextBox 7"/>
          <p:cNvSpPr txBox="1"/>
          <p:nvPr/>
        </p:nvSpPr>
        <p:spPr>
          <a:xfrm>
            <a:off x="4320540" y="254844"/>
            <a:ext cx="7556500" cy="4247317"/>
          </a:xfrm>
          <a:prstGeom prst="rect">
            <a:avLst/>
          </a:prstGeom>
          <a:noFill/>
        </p:spPr>
        <p:txBody>
          <a:bodyPr wrap="square">
            <a:spAutoFit/>
          </a:bodyPr>
          <a:lstStyle/>
          <a:p>
            <a:pPr marL="457200" indent="-457200" algn="l">
              <a:buFont typeface="Arial" panose="020B0604020202020204" pitchFamily="34" charset="0"/>
              <a:buChar char="•"/>
            </a:pPr>
            <a:r>
              <a:rPr lang="en-US" sz="1800" b="0" i="0" dirty="0">
                <a:effectLst/>
                <a:latin typeface="Comic Sans MS" panose="030F0702030302020204" pitchFamily="66" charset="0"/>
              </a:rPr>
              <a:t>In Supervised learning, you train the machine using data which is well </a:t>
            </a:r>
            <a:r>
              <a:rPr lang="en-US" sz="1800" b="1" i="0" dirty="0">
                <a:effectLst/>
                <a:latin typeface="Comic Sans MS" panose="030F0702030302020204" pitchFamily="66" charset="0"/>
              </a:rPr>
              <a:t>"labeled</a:t>
            </a:r>
            <a:r>
              <a:rPr lang="en-US" sz="1800" b="0" i="0" dirty="0">
                <a:effectLst/>
                <a:latin typeface="Comic Sans MS" panose="030F0702030302020204" pitchFamily="66" charset="0"/>
              </a:rPr>
              <a:t>." </a:t>
            </a:r>
            <a:endParaRPr lang="en-US" sz="1800" b="0" i="0" dirty="0">
              <a:effectLst/>
              <a:latin typeface="Comic Sans MS" panose="030F0702030302020204" pitchFamily="66" charset="0"/>
            </a:endParaRP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It means data is already tagged with the correct answer. </a:t>
            </a:r>
            <a:endParaRPr lang="en-US" sz="1800" b="0" i="0" dirty="0">
              <a:effectLst/>
              <a:latin typeface="Comic Sans MS" panose="030F0702030302020204" pitchFamily="66" charset="0"/>
            </a:endParaRP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It can be compared to learning which takes place in the presence of a supervisor or a teacher.</a:t>
            </a:r>
            <a:endParaRPr lang="en-US" sz="1800" b="0" i="0" dirty="0">
              <a:effectLst/>
              <a:latin typeface="Comic Sans MS" panose="030F0702030302020204" pitchFamily="66" charset="0"/>
            </a:endParaRP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A supervised learning algorithm learns from labeled training data, helps you to predict outcomes for unforeseen data.</a:t>
            </a:r>
            <a:endParaRPr lang="en-US" sz="1800" b="0" i="0" dirty="0">
              <a:effectLst/>
              <a:latin typeface="Comic Sans MS" panose="030F0702030302020204" pitchFamily="66" charset="0"/>
            </a:endParaRPr>
          </a:p>
          <a:p>
            <a:pPr marL="285750" indent="-285750">
              <a:buFont typeface="Arial" panose="020B0604020202020204" pitchFamily="34" charset="0"/>
              <a:buChar char="•"/>
            </a:pPr>
            <a:endParaRPr lang="en-IN" sz="1800" dirty="0">
              <a:latin typeface="Comic Sans MS" panose="030F0702030302020204" pitchFamily="66" charset="0"/>
            </a:endParaRPr>
          </a:p>
          <a:p>
            <a:pPr marL="285750" indent="-285750">
              <a:buFont typeface="Arial" panose="020B0604020202020204" pitchFamily="34" charset="0"/>
              <a:buChar char="•"/>
            </a:pPr>
            <a:r>
              <a:rPr lang="en-US" sz="1800" dirty="0">
                <a:latin typeface="Comic Sans MS" panose="030F0702030302020204" pitchFamily="66" charset="0"/>
              </a:rPr>
              <a:t>One </a:t>
            </a:r>
            <a:r>
              <a:rPr lang="en-US" sz="1800" b="0" i="0" dirty="0">
                <a:effectLst/>
                <a:latin typeface="Comic Sans MS" panose="030F0702030302020204" pitchFamily="66" charset="0"/>
              </a:rPr>
              <a:t>disadvantage of this learning method is that the dataset has to be hand-labeled either by a Machine Learning Engineer or a Data Scientist. This is a very </a:t>
            </a:r>
            <a:r>
              <a:rPr lang="en-US" sz="1800" b="0" i="1" dirty="0">
                <a:effectLst/>
                <a:latin typeface="Comic Sans MS" panose="030F0702030302020204" pitchFamily="66" charset="0"/>
              </a:rPr>
              <a:t>costly process</a:t>
            </a:r>
            <a:r>
              <a:rPr lang="en-US" sz="1800" b="0" i="0" dirty="0">
                <a:effectLst/>
                <a:latin typeface="Comic Sans MS" panose="030F0702030302020204" pitchFamily="66" charset="0"/>
              </a:rPr>
              <a:t>, especially when dealing with large volumes of data. </a:t>
            </a:r>
            <a:endParaRPr lang="en-IN" sz="1800" dirty="0">
              <a:latin typeface="Comic Sans MS" panose="030F0702030302020204" pitchFamily="66"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4043680" cy="2698327"/>
            <a:chOff x="4043680" y="0"/>
            <a:chExt cx="4043680" cy="2698327"/>
          </a:xfrm>
        </p:grpSpPr>
        <p:sp>
          <p:nvSpPr>
            <p:cNvPr id="3" name="Rectangle: Single Corner Rounded 2"/>
            <p:cNvSpPr/>
            <p:nvPr/>
          </p:nvSpPr>
          <p:spPr>
            <a:xfrm>
              <a:off x="4043680" y="0"/>
              <a:ext cx="4043680" cy="2698327"/>
            </a:xfrm>
            <a:prstGeom prst="round1Rect">
              <a:avLst/>
            </a:prstGeom>
          </p:spPr>
          <p:style>
            <a:lnRef idx="0">
              <a:schemeClr val="lt1">
                <a:hueOff val="0"/>
                <a:satOff val="0"/>
                <a:lumOff val="0"/>
                <a:alphaOff val="0"/>
              </a:schemeClr>
            </a:lnRef>
            <a:fillRef idx="3">
              <a:schemeClr val="accent2">
                <a:hueOff val="-485121"/>
                <a:satOff val="-27967"/>
                <a:lumOff val="2876"/>
                <a:alphaOff val="0"/>
              </a:schemeClr>
            </a:fillRef>
            <a:effectRef idx="3">
              <a:schemeClr val="accent2">
                <a:hueOff val="-485121"/>
                <a:satOff val="-27967"/>
                <a:lumOff val="2876"/>
                <a:alphaOff val="0"/>
              </a:schemeClr>
            </a:effectRef>
            <a:fontRef idx="minor">
              <a:schemeClr val="lt1"/>
            </a:fontRef>
          </p:style>
        </p:sp>
        <p:sp>
          <p:nvSpPr>
            <p:cNvPr id="4" name="Rectangle: Single Corner Rounded 4"/>
            <p:cNvSpPr txBox="1"/>
            <p:nvPr/>
          </p:nvSpPr>
          <p:spPr>
            <a:xfrm>
              <a:off x="4043680" y="0"/>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Unsupervised</a:t>
              </a:r>
              <a:endParaRPr lang="en-IN" sz="3600" kern="1200" dirty="0">
                <a:latin typeface="Comic Sans MS" panose="030F0702030302020204" pitchFamily="66" charset="0"/>
              </a:endParaRPr>
            </a:p>
          </p:txBody>
        </p:sp>
      </p:grpSp>
      <p:sp>
        <p:nvSpPr>
          <p:cNvPr id="6" name="TextBox 5"/>
          <p:cNvSpPr txBox="1"/>
          <p:nvPr/>
        </p:nvSpPr>
        <p:spPr>
          <a:xfrm>
            <a:off x="4533900" y="58843"/>
            <a:ext cx="7465060" cy="3693319"/>
          </a:xfrm>
          <a:prstGeom prst="rect">
            <a:avLst/>
          </a:prstGeom>
          <a:noFill/>
        </p:spPr>
        <p:txBody>
          <a:bodyPr wrap="square">
            <a:spAutoFit/>
          </a:bodyPr>
          <a:lstStyle/>
          <a:p>
            <a:pPr marL="342900" indent="-342900">
              <a:buFont typeface="Arial" panose="020B0604020202020204" pitchFamily="34" charset="0"/>
              <a:buChar char="•"/>
            </a:pPr>
            <a:r>
              <a:rPr lang="en-US" sz="1800" i="0" dirty="0">
                <a:effectLst/>
                <a:latin typeface="Comic Sans MS" panose="030F0702030302020204" pitchFamily="66" charset="0"/>
              </a:rPr>
              <a:t>Unsupervised Learning is a machine learning technique in which the users do not need to supervise the model.</a:t>
            </a:r>
            <a:endParaRPr lang="en-US" sz="1800" i="0" dirty="0">
              <a:effectLst/>
              <a:latin typeface="Comic Sans MS" panose="030F0702030302020204" pitchFamily="66" charset="0"/>
            </a:endParaRPr>
          </a:p>
          <a:p>
            <a:pPr marL="342900" indent="-342900">
              <a:buFont typeface="Arial" panose="020B0604020202020204" pitchFamily="34" charset="0"/>
              <a:buChar char="•"/>
            </a:pPr>
            <a:endParaRPr lang="en-US" sz="1800" i="0" dirty="0">
              <a:effectLst/>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Instead, it allows the model to work on its own to discover patterns and information that was previously undetected. </a:t>
            </a:r>
            <a:endParaRPr lang="en-US" sz="1800" i="0" dirty="0">
              <a:effectLst/>
              <a:latin typeface="Comic Sans MS" panose="030F0702030302020204" pitchFamily="66" charset="0"/>
            </a:endParaRPr>
          </a:p>
          <a:p>
            <a:pPr marL="342900" indent="-342900">
              <a:buFont typeface="Arial" panose="020B0604020202020204" pitchFamily="34" charset="0"/>
              <a:buChar char="•"/>
            </a:pPr>
            <a:endParaRPr lang="en-US" sz="1800" i="0" dirty="0">
              <a:effectLst/>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It mainly deals with the unlabeled data.</a:t>
            </a:r>
            <a:endParaRPr lang="en-US" sz="1800" i="0" dirty="0">
              <a:effectLst/>
              <a:latin typeface="Comic Sans MS" panose="030F0702030302020204" pitchFamily="66" charset="0"/>
            </a:endParaRPr>
          </a:p>
          <a:p>
            <a:pPr marL="342900" indent="-342900">
              <a:buFont typeface="Arial" panose="020B0604020202020204" pitchFamily="34" charset="0"/>
              <a:buChar char="•"/>
            </a:pPr>
            <a:endParaRPr lang="en-US" sz="1800" dirty="0">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Unsupervised learning problems are grouped into clustering and association problems.</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US" sz="1800" dirty="0">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The most basic disadvantage of any Unsupervised Learning is that it’s application spectrum is limited.</a:t>
            </a:r>
            <a:endParaRPr lang="en-IN" sz="1800" dirty="0">
              <a:latin typeface="Comic Sans MS" panose="030F0702030302020204" pitchFamily="66"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4043680" cy="2698327"/>
            <a:chOff x="0" y="2698327"/>
            <a:chExt cx="4043680" cy="2698327"/>
          </a:xfrm>
        </p:grpSpPr>
        <p:sp>
          <p:nvSpPr>
            <p:cNvPr id="3" name="Rectangle: Single Corner Rounded 2"/>
            <p:cNvSpPr/>
            <p:nvPr/>
          </p:nvSpPr>
          <p:spPr>
            <a:xfrm rot="10800000">
              <a:off x="0" y="2698327"/>
              <a:ext cx="4043680" cy="2698327"/>
            </a:xfrm>
            <a:prstGeom prst="round1Rect">
              <a:avLst/>
            </a:prstGeom>
          </p:spPr>
          <p:style>
            <a:lnRef idx="0">
              <a:schemeClr val="lt1">
                <a:hueOff val="0"/>
                <a:satOff val="0"/>
                <a:lumOff val="0"/>
                <a:alphaOff val="0"/>
              </a:schemeClr>
            </a:lnRef>
            <a:fillRef idx="3">
              <a:schemeClr val="accent2">
                <a:hueOff val="-970242"/>
                <a:satOff val="-55943"/>
                <a:lumOff val="5752"/>
                <a:alphaOff val="0"/>
              </a:schemeClr>
            </a:fillRef>
            <a:effectRef idx="3">
              <a:schemeClr val="accent2">
                <a:hueOff val="-970242"/>
                <a:satOff val="-55943"/>
                <a:lumOff val="5752"/>
                <a:alphaOff val="0"/>
              </a:schemeClr>
            </a:effectRef>
            <a:fontRef idx="minor">
              <a:schemeClr val="lt1"/>
            </a:fontRef>
          </p:style>
        </p:sp>
        <p:sp>
          <p:nvSpPr>
            <p:cNvPr id="4" name="Rectangle: Single Corner Rounded 4"/>
            <p:cNvSpPr txBox="1"/>
            <p:nvPr/>
          </p:nvSpPr>
          <p:spPr>
            <a:xfrm rot="21600000">
              <a:off x="0" y="3372908"/>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Semi-supervised</a:t>
              </a:r>
              <a:endParaRPr lang="en-IN" sz="3600" kern="1200" dirty="0">
                <a:latin typeface="Comic Sans MS" panose="030F0702030302020204" pitchFamily="66" charset="0"/>
              </a:endParaRPr>
            </a:p>
          </p:txBody>
        </p:sp>
      </p:grpSp>
      <p:sp>
        <p:nvSpPr>
          <p:cNvPr id="6" name="TextBox 5"/>
          <p:cNvSpPr txBox="1"/>
          <p:nvPr/>
        </p:nvSpPr>
        <p:spPr>
          <a:xfrm>
            <a:off x="4523740" y="97640"/>
            <a:ext cx="7668260" cy="3693319"/>
          </a:xfrm>
          <a:prstGeom prst="rect">
            <a:avLst/>
          </a:prstGeom>
          <a:noFill/>
        </p:spPr>
        <p:txBody>
          <a:bodyPr wrap="square">
            <a:spAutoFit/>
          </a:bodyPr>
          <a:lstStyle/>
          <a:p>
            <a:pPr marL="342900" indent="-342900">
              <a:buFont typeface="Arial" panose="020B0604020202020204" pitchFamily="34" charset="0"/>
              <a:buChar char="•"/>
            </a:pPr>
            <a:r>
              <a:rPr lang="en-US" sz="1800" b="0" i="0" dirty="0">
                <a:effectLst/>
                <a:latin typeface="Comic Sans MS" panose="030F0702030302020204" pitchFamily="66" charset="0"/>
              </a:rPr>
              <a:t>Semi-supervised learning is the type of machine learning that uses a combination of a small amount of labeled data and a large amount of unlabeled data to train models. </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US" sz="1800" dirty="0">
              <a:latin typeface="Comic Sans MS" panose="030F0702030302020204" pitchFamily="66" charset="0"/>
            </a:endParaRPr>
          </a:p>
          <a:p>
            <a:r>
              <a:rPr lang="en-US" sz="1800" b="0" i="0" dirty="0">
                <a:effectLst/>
                <a:latin typeface="Comic Sans MS" panose="030F0702030302020204" pitchFamily="66" charset="0"/>
              </a:rPr>
              <a:t>Intuitively, one may imagine the three types of learning algorithms as :</a:t>
            </a:r>
            <a:endParaRPr lang="en-US" sz="1800" b="0" i="0" dirty="0">
              <a:effectLst/>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Supervised learning where a student is under the supervision of a teacher at both home and school.</a:t>
            </a:r>
            <a:endParaRPr lang="en-US" sz="1800" b="0" i="0" dirty="0">
              <a:effectLst/>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Unsupervised learning where a student has to figure out a concept himself.</a:t>
            </a:r>
            <a:endParaRPr lang="en-US" sz="1800" b="0" i="0" dirty="0">
              <a:effectLst/>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Semi-Supervised learning where a teacher teaches a few concepts in class and gives questions as homework which are based on similar concepts.</a:t>
            </a:r>
            <a:endParaRPr lang="en-IN" sz="1800" dirty="0">
              <a:latin typeface="Comic Sans MS" panose="030F0702030302020204" pitchFamily="66"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40940" y="347980"/>
            <a:ext cx="7579360" cy="558355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4043680" cy="2698327"/>
            <a:chOff x="4043680" y="2698326"/>
            <a:chExt cx="4043680" cy="2698327"/>
          </a:xfrm>
        </p:grpSpPr>
        <p:sp>
          <p:nvSpPr>
            <p:cNvPr id="3" name="Rectangle: Single Corner Rounded 2"/>
            <p:cNvSpPr/>
            <p:nvPr/>
          </p:nvSpPr>
          <p:spPr>
            <a:xfrm rot="5400000">
              <a:off x="4716356" y="2025650"/>
              <a:ext cx="2698327" cy="4043680"/>
            </a:xfrm>
            <a:prstGeom prst="round1Rect">
              <a:avLst/>
            </a:prstGeom>
          </p:spPr>
          <p:style>
            <a:lnRef idx="0">
              <a:schemeClr val="lt1">
                <a:hueOff val="0"/>
                <a:satOff val="0"/>
                <a:lumOff val="0"/>
                <a:alphaOff val="0"/>
              </a:schemeClr>
            </a:lnRef>
            <a:fillRef idx="3">
              <a:schemeClr val="accent2">
                <a:hueOff val="-1455363"/>
                <a:satOff val="-83919"/>
                <a:lumOff val="8628"/>
                <a:alphaOff val="0"/>
              </a:schemeClr>
            </a:fillRef>
            <a:effectRef idx="3">
              <a:schemeClr val="accent2">
                <a:hueOff val="-1455363"/>
                <a:satOff val="-83919"/>
                <a:lumOff val="8628"/>
                <a:alphaOff val="0"/>
              </a:schemeClr>
            </a:effectRef>
            <a:fontRef idx="minor">
              <a:schemeClr val="lt1"/>
            </a:fontRef>
          </p:style>
        </p:sp>
        <p:sp>
          <p:nvSpPr>
            <p:cNvPr id="4" name="Rectangle: Single Corner Rounded 4"/>
            <p:cNvSpPr txBox="1"/>
            <p:nvPr/>
          </p:nvSpPr>
          <p:spPr>
            <a:xfrm>
              <a:off x="4043680" y="3372908"/>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Reinforcement</a:t>
              </a:r>
              <a:endParaRPr lang="en-IN" sz="3600" kern="1200" dirty="0">
                <a:latin typeface="Comic Sans MS" panose="030F0702030302020204" pitchFamily="66" charset="0"/>
              </a:endParaRPr>
            </a:p>
          </p:txBody>
        </p:sp>
      </p:grpSp>
      <p:sp>
        <p:nvSpPr>
          <p:cNvPr id="6" name="TextBox 5"/>
          <p:cNvSpPr txBox="1"/>
          <p:nvPr/>
        </p:nvSpPr>
        <p:spPr>
          <a:xfrm>
            <a:off x="4808220" y="181045"/>
            <a:ext cx="6121400" cy="5632311"/>
          </a:xfrm>
          <a:prstGeom prst="rect">
            <a:avLst/>
          </a:prstGeom>
          <a:noFill/>
        </p:spPr>
        <p:txBody>
          <a:bodyPr wrap="square">
            <a:spAutoFit/>
          </a:bodyPr>
          <a:lstStyle/>
          <a:p>
            <a:pPr marL="342900" indent="-342900">
              <a:buFont typeface="Arial" panose="020B0604020202020204" pitchFamily="34" charset="0"/>
              <a:buChar char="•"/>
            </a:pPr>
            <a:r>
              <a:rPr lang="en-US" sz="1800" b="0" i="0" dirty="0">
                <a:effectLst/>
                <a:latin typeface="Comic Sans MS" panose="030F0702030302020204" pitchFamily="66" charset="0"/>
              </a:rPr>
              <a:t>Reinforcement learning is the training of machine learning models to make a sequence of decisions. </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In this approach, machine learning models are trained to make a series of decisions based on the rewards and feedback they receive for their actions. </a:t>
            </a:r>
            <a:endParaRPr lang="en-US" sz="1800" b="0" i="0" dirty="0">
              <a:effectLst/>
              <a:latin typeface="Comic Sans MS" panose="030F0702030302020204" pitchFamily="66" charset="0"/>
            </a:endParaRPr>
          </a:p>
          <a:p>
            <a:pPr marL="342900" indent="-342900" algn="l">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The machine learns to achieve a goal in complex and uncertain situations and is rewarded each time it achieves it during the learning period. </a:t>
            </a:r>
            <a:endParaRPr lang="en-US" sz="1800" b="0" i="0" dirty="0">
              <a:effectLst/>
              <a:latin typeface="Comic Sans MS" panose="030F0702030302020204" pitchFamily="66" charset="0"/>
            </a:endParaRPr>
          </a:p>
          <a:p>
            <a:pPr marL="342900" indent="-342900" algn="l">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Reinforcement learning is different from supervised learning in the sense that there is no answer available, so the reinforcement agent decides the steps to perform a task. </a:t>
            </a:r>
            <a:endParaRPr lang="en-US" sz="1800" b="0" i="0" dirty="0">
              <a:effectLst/>
              <a:latin typeface="Comic Sans MS" panose="030F0702030302020204" pitchFamily="66" charset="0"/>
            </a:endParaRPr>
          </a:p>
          <a:p>
            <a:pPr marL="342900" indent="-342900" algn="l">
              <a:buFont typeface="Arial" panose="020B0604020202020204" pitchFamily="34" charset="0"/>
              <a:buChar char="•"/>
            </a:pPr>
            <a:endParaRPr lang="en-US" sz="1800" dirty="0">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The machine learns from its own experiences when there is no training data set present.</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IN" sz="1800" dirty="0">
              <a:latin typeface="Comic Sans MS" panose="030F0702030302020204" pitchFamily="66"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1350963" y="96520"/>
          <a:ext cx="8808231" cy="5984500"/>
        </p:xfrm>
        <a:graphic>
          <a:graphicData uri="http://schemas.openxmlformats.org/drawingml/2006/table">
            <a:tbl>
              <a:tblPr>
                <a:tableStyleId>{5940675A-B579-460E-94D1-54222C63F5DA}</a:tableStyleId>
              </a:tblPr>
              <a:tblGrid>
                <a:gridCol w="2936077"/>
                <a:gridCol w="2936077"/>
                <a:gridCol w="2936077"/>
              </a:tblGrid>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Based On</a:t>
                      </a:r>
                      <a:endParaRPr lang="en-IN" sz="2800" b="0" dirty="0">
                        <a:solidFill>
                          <a:schemeClr val="bg1">
                            <a:lumMod val="95000"/>
                          </a:schemeClr>
                        </a:solidFill>
                        <a:effectLst/>
                        <a:latin typeface="Comic Sans MS" panose="030F0702030302020204" pitchFamily="66" charset="0"/>
                      </a:endParaRPr>
                    </a:p>
                  </a:txBody>
                  <a:tcPr marL="43601" marR="43601" marT="43601" marB="43601">
                    <a:solidFill>
                      <a:schemeClr val="bg2">
                        <a:lumMod val="5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Supervised machine learning </a:t>
                      </a:r>
                      <a:endParaRPr lang="en-IN" sz="2800" b="0" dirty="0">
                        <a:solidFill>
                          <a:schemeClr val="bg1">
                            <a:lumMod val="95000"/>
                          </a:schemeClr>
                        </a:solidFill>
                        <a:effectLst/>
                        <a:latin typeface="Comic Sans MS" panose="030F0702030302020204" pitchFamily="66" charset="0"/>
                      </a:endParaRPr>
                    </a:p>
                  </a:txBody>
                  <a:tcPr marL="43601" marR="43601" marT="43601" marB="43601">
                    <a:solidFill>
                      <a:schemeClr val="bg2">
                        <a:lumMod val="5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Unsupervised machine learning </a:t>
                      </a:r>
                      <a:endParaRPr lang="en-IN" sz="2800" b="0" dirty="0">
                        <a:solidFill>
                          <a:schemeClr val="bg1">
                            <a:lumMod val="95000"/>
                          </a:schemeClr>
                        </a:solidFill>
                        <a:effectLst/>
                        <a:latin typeface="Comic Sans MS" panose="030F0702030302020204" pitchFamily="66" charset="0"/>
                      </a:endParaRPr>
                    </a:p>
                  </a:txBody>
                  <a:tcPr marL="43601" marR="43601" marT="43601" marB="43601">
                    <a:solidFill>
                      <a:schemeClr val="bg2">
                        <a:lumMod val="50000"/>
                      </a:schemeClr>
                    </a:solidFill>
                  </a:tcPr>
                </a:tc>
              </a:tr>
              <a:tr h="1264417">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effectLst/>
                          <a:latin typeface="Comic Sans MS" panose="030F0702030302020204" pitchFamily="66" charset="0"/>
                        </a:rPr>
                        <a:t>Input Data</a:t>
                      </a:r>
                      <a:endParaRPr lang="en-IN" sz="2800" b="0" dirty="0">
                        <a:effectLst/>
                        <a:latin typeface="Comic Sans MS" panose="030F0702030302020204" pitchFamily="66" charset="0"/>
                      </a:endParaRP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Algorithms are trained using labeled data.</a:t>
                      </a:r>
                      <a:endParaRPr lang="en-US" sz="2800" b="0" dirty="0">
                        <a:effectLst/>
                        <a:latin typeface="Comic Sans MS" panose="030F0702030302020204" pitchFamily="66" charset="0"/>
                      </a:endParaRP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Algorithms are used against data which is not labelled</a:t>
                      </a:r>
                      <a:endParaRPr lang="en-US" sz="2800" b="0" dirty="0">
                        <a:effectLst/>
                        <a:latin typeface="Comic Sans MS" panose="030F0702030302020204" pitchFamily="66" charset="0"/>
                      </a:endParaRPr>
                    </a:p>
                  </a:txBody>
                  <a:tcPr marL="43601" marR="43601" marT="43601" marB="43601">
                    <a:solidFill>
                      <a:srgbClr val="B09151"/>
                    </a:solidFill>
                  </a:tcPr>
                </a:tc>
              </a:tr>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a:effectLst/>
                          <a:latin typeface="Comic Sans MS" panose="030F0702030302020204" pitchFamily="66" charset="0"/>
                        </a:rPr>
                        <a:t>Computational Complexity</a:t>
                      </a:r>
                      <a:endParaRPr lang="en-IN" sz="2800" b="0">
                        <a:effectLst/>
                        <a:latin typeface="Comic Sans MS" panose="030F0702030302020204" pitchFamily="66" charset="0"/>
                      </a:endParaRP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Supervised learning is a simpler method.</a:t>
                      </a:r>
                      <a:endParaRPr lang="en-US" sz="2800" b="0">
                        <a:effectLst/>
                        <a:latin typeface="Comic Sans MS" panose="030F0702030302020204" pitchFamily="66" charset="0"/>
                      </a:endParaRP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Unsupervised learning is computationally complex</a:t>
                      </a:r>
                      <a:endParaRPr lang="en-US" sz="2800" b="0">
                        <a:effectLst/>
                        <a:latin typeface="Comic Sans MS" panose="030F0702030302020204" pitchFamily="66" charset="0"/>
                      </a:endParaRPr>
                    </a:p>
                  </a:txBody>
                  <a:tcPr marL="43601" marR="43601" marT="43601" marB="43601">
                    <a:solidFill>
                      <a:srgbClr val="B09151"/>
                    </a:solidFill>
                  </a:tcPr>
                </a:tc>
              </a:tr>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effectLst/>
                          <a:latin typeface="Comic Sans MS" panose="030F0702030302020204" pitchFamily="66" charset="0"/>
                        </a:rPr>
                        <a:t>Accuracy</a:t>
                      </a:r>
                      <a:endParaRPr lang="en-IN" sz="2800" b="0" dirty="0">
                        <a:effectLst/>
                        <a:latin typeface="Comic Sans MS" panose="030F0702030302020204" pitchFamily="66" charset="0"/>
                      </a:endParaRP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Highly accurate and trustworthy method.</a:t>
                      </a:r>
                      <a:endParaRPr lang="en-US" sz="2800" b="0">
                        <a:effectLst/>
                        <a:latin typeface="Comic Sans MS" panose="030F0702030302020204" pitchFamily="66" charset="0"/>
                      </a:endParaRP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Less accurate and trustworthy method.</a:t>
                      </a:r>
                      <a:endParaRPr lang="en-US" sz="2800" b="0" dirty="0">
                        <a:effectLst/>
                        <a:latin typeface="Comic Sans MS" panose="030F0702030302020204" pitchFamily="66" charset="0"/>
                      </a:endParaRPr>
                    </a:p>
                  </a:txBody>
                  <a:tcPr marL="43601" marR="43601" marT="43601" marB="43601">
                    <a:solidFill>
                      <a:srgbClr val="B09151"/>
                    </a:solidFill>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71320" y="889843"/>
            <a:ext cx="8849360" cy="5078313"/>
          </a:xfrm>
          <a:prstGeom prst="rect">
            <a:avLst/>
          </a:prstGeom>
          <a:solidFill>
            <a:schemeClr val="bg2">
              <a:lumMod val="75000"/>
            </a:schemeClr>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en-IN" sz="3600" b="0" i="0" u="none" strike="noStrike" baseline="0" dirty="0">
              <a:solidFill>
                <a:srgbClr val="000000"/>
              </a:solidFill>
              <a:latin typeface="Comic Sans MS" panose="030F0702030302020204" pitchFamily="66" charset="0"/>
            </a:endParaRPr>
          </a:p>
          <a:p>
            <a:r>
              <a:rPr lang="en-US" sz="3600" b="0" i="0" u="none" strike="noStrike" baseline="0" dirty="0">
                <a:latin typeface="Comic Sans MS" panose="030F0702030302020204" pitchFamily="66" charset="0"/>
              </a:rPr>
              <a:t>The </a:t>
            </a:r>
            <a:r>
              <a:rPr lang="en-US" sz="3600" b="0" i="0" u="none" strike="noStrike" baseline="0" dirty="0">
                <a:solidFill>
                  <a:schemeClr val="accent2">
                    <a:lumMod val="50000"/>
                  </a:schemeClr>
                </a:solidFill>
                <a:latin typeface="Comic Sans MS" panose="030F0702030302020204" pitchFamily="66" charset="0"/>
              </a:rPr>
              <a:t>goal   of machine learning </a:t>
            </a:r>
            <a:r>
              <a:rPr lang="en-US" sz="3600" b="0" i="0" u="none" strike="noStrike" baseline="0" dirty="0">
                <a:latin typeface="Comic Sans MS" panose="030F0702030302020204" pitchFamily="66" charset="0"/>
              </a:rPr>
              <a:t>is to </a:t>
            </a:r>
            <a:r>
              <a:rPr lang="en-US" sz="3600" b="0" i="0" strike="noStrike" baseline="0" dirty="0">
                <a:solidFill>
                  <a:schemeClr val="tx2">
                    <a:lumMod val="75000"/>
                  </a:schemeClr>
                </a:solidFill>
                <a:latin typeface="Comic Sans MS" panose="030F0702030302020204" pitchFamily="66" charset="0"/>
              </a:rPr>
              <a:t>develop methods that can automatically detect patterns in data</a:t>
            </a:r>
            <a:r>
              <a:rPr lang="en-US" sz="3600" b="0" i="0" strike="noStrike" baseline="0" dirty="0">
                <a:latin typeface="Comic Sans MS" panose="030F0702030302020204" pitchFamily="66" charset="0"/>
              </a:rPr>
              <a:t>, and </a:t>
            </a:r>
            <a:r>
              <a:rPr lang="en-US" sz="3600" b="0" i="0" strike="noStrike" baseline="0" dirty="0">
                <a:solidFill>
                  <a:schemeClr val="accent3">
                    <a:lumMod val="50000"/>
                  </a:schemeClr>
                </a:solidFill>
                <a:latin typeface="Comic Sans MS" panose="030F0702030302020204" pitchFamily="66" charset="0"/>
              </a:rPr>
              <a:t>then to use the uncovered patterns to predict future data</a:t>
            </a:r>
            <a:r>
              <a:rPr lang="en-US" sz="3600" b="0" i="0" strike="noStrike" baseline="0" dirty="0">
                <a:solidFill>
                  <a:schemeClr val="tx2">
                    <a:lumMod val="75000"/>
                  </a:schemeClr>
                </a:solidFill>
                <a:latin typeface="Comic Sans MS" panose="030F0702030302020204" pitchFamily="66" charset="0"/>
              </a:rPr>
              <a:t> </a:t>
            </a:r>
            <a:r>
              <a:rPr lang="en-US" sz="3600" b="0" i="0" u="none" strike="noStrike" baseline="0" dirty="0">
                <a:latin typeface="Comic Sans MS" panose="030F0702030302020204" pitchFamily="66" charset="0"/>
              </a:rPr>
              <a:t>or other outcomes of interest. </a:t>
            </a:r>
            <a:endParaRPr lang="en-US" sz="3600" b="0" i="0" u="none" strike="noStrike" baseline="0" dirty="0">
              <a:latin typeface="Comic Sans MS" panose="030F0702030302020204" pitchFamily="66" charset="0"/>
            </a:endParaRPr>
          </a:p>
          <a:p>
            <a:endParaRPr lang="en-US" sz="3600" b="0" i="0" u="none" strike="noStrike" baseline="0" dirty="0">
              <a:latin typeface="Comic Sans MS" panose="030F0702030302020204" pitchFamily="66" charset="0"/>
            </a:endParaRPr>
          </a:p>
          <a:p>
            <a:pPr algn="r"/>
            <a:r>
              <a:rPr lang="en-IN" sz="3600" b="0" i="0" u="none" strike="noStrike" baseline="0" dirty="0">
                <a:latin typeface="Comic Sans MS" panose="030F0702030302020204" pitchFamily="66" charset="0"/>
              </a:rPr>
              <a:t>-- Kevin P. Murphy </a:t>
            </a:r>
            <a:endParaRPr lang="en-IN" sz="3600" dirty="0">
              <a:latin typeface="Comic Sans MS" panose="030F0702030302020204" pitchFamily="66"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3820160" y="1264920"/>
            <a:ext cx="4551680" cy="4328160"/>
          </a:xfrm>
          <a:prstGeom prst="ellipse">
            <a:avLst/>
          </a:prstGeom>
          <a:solidFill>
            <a:schemeClr val="tx2">
              <a:lumMod val="20000"/>
              <a:lumOff val="80000"/>
            </a:schemeClr>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3200" dirty="0">
                <a:solidFill>
                  <a:srgbClr val="333F50"/>
                </a:solidFill>
                <a:latin typeface="Comic Sans MS" panose="030F0702030302020204" pitchFamily="66" charset="0"/>
              </a:rPr>
              <a:t>ML key terms that you must know!</a:t>
            </a:r>
            <a:endParaRPr lang="en-IN" sz="3200" dirty="0">
              <a:solidFill>
                <a:srgbClr val="333F50"/>
              </a:solidFill>
              <a:latin typeface="Comic Sans MS" panose="030F0702030302020204" pitchFamily="66"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25373"/>
            <a:ext cx="4361793"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Features</a:t>
            </a:r>
            <a:endParaRPr lang="en-IN" sz="6000" dirty="0">
              <a:solidFill>
                <a:srgbClr val="FBE5D6"/>
              </a:solidFill>
              <a:latin typeface="Comic Sans MS" panose="030F0702030302020204" pitchFamily="66" charset="0"/>
            </a:endParaRPr>
          </a:p>
          <a:p>
            <a:pPr algn="ctr"/>
            <a:endParaRPr lang="en-IN" sz="6000" dirty="0">
              <a:latin typeface="Comic Sans MS" panose="030F0702030302020204" pitchFamily="66" charset="0"/>
            </a:endParaRPr>
          </a:p>
        </p:txBody>
      </p:sp>
      <p:sp>
        <p:nvSpPr>
          <p:cNvPr id="4" name="TextBox 3"/>
          <p:cNvSpPr txBox="1"/>
          <p:nvPr/>
        </p:nvSpPr>
        <p:spPr>
          <a:xfrm>
            <a:off x="4998720" y="364203"/>
            <a:ext cx="6096000" cy="4524315"/>
          </a:xfrm>
          <a:prstGeom prst="rect">
            <a:avLst/>
          </a:prstGeom>
          <a:noFill/>
        </p:spPr>
        <p:txBody>
          <a:bodyPr wrap="square">
            <a:spAutoFit/>
          </a:bodyPr>
          <a:lstStyle/>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Features are the fields used as input.</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A feature is one column of the data in your input set.</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For instance, if you're trying to predict the type of pet someone will choose, your input features might include age, home region, family income, etc.</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Feature means property of your training data.</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A feature is the input you have fed to the model or system.</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dirty="0">
                <a:solidFill>
                  <a:srgbClr val="242729"/>
                </a:solidFill>
                <a:latin typeface="Comic Sans MS" panose="030F0702030302020204" pitchFamily="66" charset="0"/>
              </a:rPr>
              <a:t>The value of x variable in simple linear regression are the features.</a:t>
            </a:r>
            <a:endParaRPr lang="en-IN" sz="1800" dirty="0">
              <a:latin typeface="Comic Sans MS" panose="030F0702030302020204" pitchFamily="66"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4361793"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Label</a:t>
            </a:r>
            <a:endParaRPr lang="en-IN" sz="6000" dirty="0">
              <a:solidFill>
                <a:srgbClr val="FBE5D6"/>
              </a:solidFill>
              <a:latin typeface="Comic Sans MS" panose="030F0702030302020204" pitchFamily="66" charset="0"/>
            </a:endParaRPr>
          </a:p>
          <a:p>
            <a:pPr algn="ctr"/>
            <a:endParaRPr lang="en-IN" sz="6000" dirty="0">
              <a:latin typeface="Comic Sans MS" panose="030F0702030302020204" pitchFamily="66" charset="0"/>
            </a:endParaRPr>
          </a:p>
        </p:txBody>
      </p:sp>
      <p:sp>
        <p:nvSpPr>
          <p:cNvPr id="4" name="TextBox 3"/>
          <p:cNvSpPr txBox="1"/>
          <p:nvPr/>
        </p:nvSpPr>
        <p:spPr>
          <a:xfrm>
            <a:off x="4643120" y="167719"/>
            <a:ext cx="6096000" cy="3416320"/>
          </a:xfrm>
          <a:prstGeom prst="rect">
            <a:avLst/>
          </a:prstGeom>
          <a:noFill/>
        </p:spPr>
        <p:txBody>
          <a:bodyPr wrap="square">
            <a:spAutoFit/>
          </a:bodyPr>
          <a:lstStyle/>
          <a:p>
            <a:pPr marL="342900" indent="-342900">
              <a:buSzPct val="113000"/>
              <a:buFont typeface="Arial" panose="020B0604020202020204" pitchFamily="34" charset="0"/>
              <a:buChar char="•"/>
            </a:pPr>
            <a:r>
              <a:rPr lang="en-US" sz="1800" i="0" dirty="0">
                <a:solidFill>
                  <a:srgbClr val="242729"/>
                </a:solidFill>
                <a:effectLst/>
                <a:latin typeface="Comic Sans MS" panose="030F0702030302020204" pitchFamily="66" charset="0"/>
              </a:rPr>
              <a:t>The output you get from your model after training is called a label.</a:t>
            </a: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i="0" dirty="0">
                <a:solidFill>
                  <a:srgbClr val="202124"/>
                </a:solidFill>
                <a:effectLst/>
                <a:latin typeface="Comic Sans MS" panose="030F0702030302020204" pitchFamily="66" charset="0"/>
              </a:rPr>
              <a:t>A label is the thing we're predicting</a:t>
            </a:r>
            <a:r>
              <a:rPr lang="en-US" sz="1800" i="0" dirty="0">
                <a:solidFill>
                  <a:srgbClr val="242729"/>
                </a:solidFill>
                <a:effectLst/>
                <a:latin typeface="Comic Sans MS" panose="030F0702030302020204" pitchFamily="66" charset="0"/>
              </a:rPr>
              <a:t>.</a:t>
            </a:r>
            <a:endParaRPr lang="en-US" sz="1800" i="0" dirty="0">
              <a:solidFill>
                <a:srgbClr val="242729"/>
              </a:solidFill>
              <a:effectLst/>
              <a:latin typeface="Comic Sans MS" panose="030F0702030302020204" pitchFamily="66" charset="0"/>
            </a:endParaRPr>
          </a:p>
          <a:p>
            <a:pPr>
              <a:buSzPct val="113000"/>
            </a:pP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r>
              <a:rPr lang="en-US" sz="1800" i="0" dirty="0">
                <a:solidFill>
                  <a:srgbClr val="242729"/>
                </a:solidFill>
                <a:effectLst/>
                <a:latin typeface="Comic Sans MS" panose="030F0702030302020204" pitchFamily="66" charset="0"/>
              </a:rPr>
              <a:t>For example the value of y variable in simple linear regression model is the label.</a:t>
            </a: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dirty="0">
                <a:solidFill>
                  <a:srgbClr val="242729"/>
                </a:solidFill>
                <a:latin typeface="Comic Sans MS" panose="030F0702030302020204" pitchFamily="66" charset="0"/>
              </a:rPr>
              <a:t>Suppose you give your model data like a person’s age, height, hair length and then your model predicts whether the person is male or female. Then male or female is called the label.</a:t>
            </a:r>
            <a:endParaRPr lang="en-IN" sz="1800" dirty="0">
              <a:latin typeface="Comic Sans MS" panose="030F0702030302020204" pitchFamily="66"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2766721" y="2651159"/>
            <a:ext cx="6702399" cy="3701768"/>
          </a:xfrm>
          <a:prstGeom prst="roundRect">
            <a:avLst>
              <a:gd name="adj" fmla="val 16667"/>
            </a:avLst>
          </a:prstGeom>
          <a:ln>
            <a:solidFill>
              <a:schemeClr val="tx1"/>
            </a:solid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3" name="Straight Arrow Connector 2"/>
          <p:cNvCxnSpPr/>
          <p:nvPr/>
        </p:nvCxnSpPr>
        <p:spPr>
          <a:xfrm>
            <a:off x="2115211" y="1922585"/>
            <a:ext cx="2736355" cy="62796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p:cNvCxnSpPr/>
          <p:nvPr/>
        </p:nvCxnSpPr>
        <p:spPr>
          <a:xfrm>
            <a:off x="2115211" y="1922585"/>
            <a:ext cx="3963656" cy="71530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2140611" y="1922585"/>
            <a:ext cx="5448833" cy="668641"/>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9001760" y="1922585"/>
            <a:ext cx="1170331" cy="901895"/>
          </a:xfrm>
          <a:prstGeom prst="straightConnector1">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23"/>
          <p:cNvSpPr txBox="1"/>
          <p:nvPr/>
        </p:nvSpPr>
        <p:spPr>
          <a:xfrm>
            <a:off x="798041" y="1291330"/>
            <a:ext cx="2185327" cy="132343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4000" dirty="0">
                <a:latin typeface="Comic Sans MS" panose="030F0702030302020204" pitchFamily="66" charset="0"/>
              </a:rPr>
              <a:t>Features</a:t>
            </a:r>
            <a:endParaRPr lang="en-IN" sz="4000" dirty="0">
              <a:latin typeface="Comic Sans MS" panose="030F0702030302020204" pitchFamily="66" charset="0"/>
            </a:endParaRPr>
          </a:p>
        </p:txBody>
      </p:sp>
      <p:sp>
        <p:nvSpPr>
          <p:cNvPr id="8" name="TextBox 24"/>
          <p:cNvSpPr txBox="1"/>
          <p:nvPr/>
        </p:nvSpPr>
        <p:spPr>
          <a:xfrm>
            <a:off x="9444167" y="1291330"/>
            <a:ext cx="1949792" cy="70788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4000" dirty="0">
                <a:latin typeface="Comic Sans MS" panose="030F0702030302020204" pitchFamily="66" charset="0"/>
              </a:rPr>
              <a:t>Label</a:t>
            </a:r>
            <a:endParaRPr lang="en-IN" sz="4000" dirty="0">
              <a:latin typeface="Comic Sans MS" panose="030F0702030302020204" pitchFamily="66" charset="0"/>
            </a:endParaRPr>
          </a:p>
        </p:txBody>
      </p:sp>
      <p:sp>
        <p:nvSpPr>
          <p:cNvPr id="9" name="TextBox 26"/>
          <p:cNvSpPr txBox="1"/>
          <p:nvPr/>
        </p:nvSpPr>
        <p:spPr>
          <a:xfrm>
            <a:off x="282550" y="269029"/>
            <a:ext cx="10929949" cy="12003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3600" dirty="0">
                <a:latin typeface="Comic Sans MS" panose="030F0702030302020204" pitchFamily="66" charset="0"/>
              </a:rPr>
              <a:t>Tabular data to predict whether car is stolen or not?</a:t>
            </a:r>
            <a:endParaRPr lang="en-IN" sz="3600" dirty="0">
              <a:latin typeface="Comic Sans MS" panose="030F0702030302020204" pitchFamily="66"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9400" y="0"/>
            <a:ext cx="3728719"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Model</a:t>
            </a:r>
            <a:endParaRPr lang="en-IN" sz="6000" dirty="0">
              <a:solidFill>
                <a:srgbClr val="FBE5D6"/>
              </a:solidFill>
              <a:latin typeface="Comic Sans MS" panose="030F0702030302020204" pitchFamily="66" charset="0"/>
            </a:endParaRPr>
          </a:p>
          <a:p>
            <a:pPr algn="ctr"/>
            <a:endParaRPr lang="en-IN" sz="6000" dirty="0">
              <a:solidFill>
                <a:srgbClr val="FBE5D6"/>
              </a:solidFill>
              <a:latin typeface="Comic Sans MS" panose="030F0702030302020204" pitchFamily="66" charset="0"/>
            </a:endParaRPr>
          </a:p>
        </p:txBody>
      </p:sp>
      <p:sp>
        <p:nvSpPr>
          <p:cNvPr id="4" name="TextBox 3"/>
          <p:cNvSpPr txBox="1"/>
          <p:nvPr/>
        </p:nvSpPr>
        <p:spPr>
          <a:xfrm>
            <a:off x="3639820" y="163195"/>
            <a:ext cx="8424545" cy="6739255"/>
          </a:xfrm>
          <a:prstGeom prst="rect">
            <a:avLst/>
          </a:prstGeom>
          <a:noFill/>
        </p:spPr>
        <p:txBody>
          <a:bodyPr wrap="square">
            <a:spAutoFit/>
          </a:bodyPr>
          <a:lstStyle/>
          <a:p>
            <a:pPr marL="342900" indent="-342900">
              <a:buSzPct val="113000"/>
              <a:buFont typeface="Arial" panose="020B0604020202020204" pitchFamily="34" charset="0"/>
              <a:buChar char="•"/>
            </a:pPr>
            <a:r>
              <a:rPr lang="en-US" sz="2400" i="0" dirty="0">
                <a:effectLst/>
                <a:latin typeface="Comic Sans MS" panose="030F0702030302020204" pitchFamily="66" charset="0"/>
              </a:rPr>
              <a:t>A model is the relationship between features and the label.</a:t>
            </a:r>
            <a:endParaRPr lang="en-US" sz="2400" dirty="0">
              <a:latin typeface="Comic Sans MS" panose="030F0702030302020204" pitchFamily="66" charset="0"/>
            </a:endParaRPr>
          </a:p>
          <a:p>
            <a:pPr marL="342900" indent="-342900">
              <a:buSzPct val="113000"/>
              <a:buFont typeface="Arial" panose="020B0604020202020204" pitchFamily="34" charset="0"/>
              <a:buChar char="•"/>
            </a:pPr>
            <a:endParaRPr lang="en-IN" sz="2400" dirty="0">
              <a:latin typeface="Comic Sans MS" panose="030F0702030302020204" pitchFamily="66" charset="0"/>
            </a:endParaRPr>
          </a:p>
          <a:p>
            <a:pPr marL="342900" indent="-342900">
              <a:buSzPct val="113000"/>
              <a:buFont typeface="Arial" panose="020B0604020202020204" pitchFamily="34" charset="0"/>
              <a:buChar char="•"/>
            </a:pPr>
            <a:r>
              <a:rPr lang="en-US" sz="2400" i="0" dirty="0">
                <a:effectLst/>
                <a:latin typeface="Comic Sans MS" panose="030F0702030302020204" pitchFamily="66" charset="0"/>
              </a:rPr>
              <a:t>An ML model is a mathematical model that generates predictions by finding patterns in your data.</a:t>
            </a:r>
            <a:endParaRPr lang="en-IN" sz="24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2400" dirty="0">
              <a:latin typeface="Comic Sans MS" panose="030F0702030302020204" pitchFamily="66" charset="0"/>
            </a:endParaRPr>
          </a:p>
          <a:p>
            <a:pPr marL="342900" indent="-342900">
              <a:buSzPct val="113000"/>
              <a:buFont typeface="Arial" panose="020B0604020202020204" pitchFamily="34" charset="0"/>
              <a:buChar char="•"/>
            </a:pPr>
            <a:r>
              <a:rPr lang="en-US" sz="2400" i="0" dirty="0">
                <a:effectLst/>
                <a:latin typeface="Comic Sans MS" panose="030F0702030302020204" pitchFamily="66" charset="0"/>
              </a:rPr>
              <a:t>ML Models generate predictions using the patterns extracted from the input data. </a:t>
            </a:r>
            <a:endParaRPr lang="en-IN" sz="24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2400" dirty="0">
              <a:latin typeface="Comic Sans MS" panose="030F0702030302020204" pitchFamily="66" charset="0"/>
            </a:endParaRPr>
          </a:p>
          <a:p>
            <a:pPr marL="342900" indent="-342900">
              <a:buSzPct val="113000"/>
              <a:buFont typeface="Arial" panose="020B0604020202020204" pitchFamily="34" charset="0"/>
              <a:buChar char="•"/>
            </a:pPr>
            <a:r>
              <a:rPr lang="en-US" sz="2400" i="0" dirty="0">
                <a:effectLst/>
                <a:latin typeface="Comic Sans MS" panose="030F0702030302020204" pitchFamily="66" charset="0"/>
              </a:rPr>
              <a:t>A model represents what was learned by a machine learning algorithm. </a:t>
            </a:r>
            <a:endParaRPr lang="en-IN" sz="24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2400" dirty="0">
              <a:latin typeface="Comic Sans MS" panose="030F0702030302020204" pitchFamily="66" charset="0"/>
            </a:endParaRPr>
          </a:p>
          <a:p>
            <a:pPr marL="342900" indent="-342900">
              <a:buSzPct val="113000"/>
              <a:buFont typeface="Arial" panose="020B0604020202020204" pitchFamily="34" charset="0"/>
              <a:buChar char="•"/>
            </a:pPr>
            <a:r>
              <a:rPr lang="en-US" sz="2400" i="0" dirty="0">
                <a:effectLst/>
                <a:latin typeface="Comic Sans MS" panose="030F0702030302020204" pitchFamily="66" charset="0"/>
              </a:rPr>
              <a:t>The model is the “thing” that is saved after running a machine learning algorithm on training data and represents the rules, numbers, and any other algorithm-specific data structures required to make predictions.</a:t>
            </a:r>
            <a:endParaRPr lang="en-IN" sz="2400" dirty="0">
              <a:latin typeface="Comic Sans MS" panose="030F0702030302020204" pitchFamily="66" charset="0"/>
            </a:endParaRPr>
          </a:p>
          <a:p>
            <a:pPr marL="342900" indent="-342900">
              <a:buSzPct val="113000"/>
              <a:buFont typeface="Arial" panose="020B0604020202020204" pitchFamily="34" charset="0"/>
              <a:buChar char="•"/>
            </a:pPr>
            <a:endParaRPr lang="en-IN" sz="2400" dirty="0">
              <a:latin typeface="Comic Sans MS" panose="030F0702030302020204" pitchFamily="66"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nvGraphicFramePr>
        <p:xfrm>
          <a:off x="785869" y="-13771"/>
          <a:ext cx="10620261" cy="688554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4" name="Diagram 3"/>
          <p:cNvGraphicFramePr/>
          <p:nvPr/>
        </p:nvGraphicFramePr>
        <p:xfrm>
          <a:off x="635000" y="787400"/>
          <a:ext cx="11419840" cy="567303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5" name="Flowchart: Document 4"/>
          <p:cNvSpPr/>
          <p:nvPr/>
        </p:nvSpPr>
        <p:spPr>
          <a:xfrm>
            <a:off x="137160" y="147320"/>
            <a:ext cx="5130800" cy="2839720"/>
          </a:xfrm>
          <a:prstGeom prst="flowChartDocumen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6600" dirty="0">
                <a:latin typeface="Comic Sans MS" panose="030F0702030302020204" pitchFamily="66" charset="0"/>
              </a:rPr>
              <a:t>Steps in ML</a:t>
            </a:r>
            <a:endParaRPr lang="en-IN" sz="6600" dirty="0">
              <a:latin typeface="Comic Sans MS" panose="030F0702030302020204" pitchFamily="66"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a:t>
            </a:r>
            <a:endParaRPr lang="en-IN" dirty="0"/>
          </a:p>
        </p:txBody>
      </p:sp>
      <p:sp>
        <p:nvSpPr>
          <p:cNvPr id="3" name="Content Placeholder 2"/>
          <p:cNvSpPr>
            <a:spLocks noGrp="1"/>
          </p:cNvSpPr>
          <p:nvPr>
            <p:ph idx="1"/>
          </p:nvPr>
        </p:nvSpPr>
        <p:spPr>
          <a:xfrm>
            <a:off x="1097280" y="2108200"/>
            <a:ext cx="10058400" cy="2149475"/>
          </a:xfrm>
        </p:spPr>
        <p:txBody>
          <a:bodyPr/>
          <a:lstStyle/>
          <a:p>
            <a:pPr algn="l" fontAlgn="base"/>
            <a:r>
              <a:rPr lang="en-US" b="1" i="0" dirty="0">
                <a:effectLst/>
                <a:latin typeface="inherit"/>
              </a:rPr>
              <a:t>Machine learning</a:t>
            </a:r>
            <a:endParaRPr lang="en-US" b="1" i="0" dirty="0">
              <a:effectLst/>
              <a:latin typeface="gg sans"/>
            </a:endParaRPr>
          </a:p>
          <a:p>
            <a:r>
              <a:rPr lang="en-US" b="0" i="0" dirty="0">
                <a:effectLst/>
                <a:latin typeface="gg sans"/>
              </a:rPr>
              <a:t>Machine learning uses artificial intelligence to </a:t>
            </a:r>
            <a:r>
              <a:rPr lang="en-US" b="1" i="0" dirty="0">
                <a:effectLst/>
                <a:latin typeface="gg sans"/>
              </a:rPr>
              <a:t>enable machines to learn</a:t>
            </a:r>
            <a:r>
              <a:rPr lang="en-US" b="0" i="0" dirty="0">
                <a:effectLst/>
                <a:latin typeface="gg sans"/>
              </a:rPr>
              <a:t> and </a:t>
            </a:r>
            <a:r>
              <a:rPr lang="en-US" b="1" i="0" dirty="0">
                <a:effectLst/>
                <a:latin typeface="gg sans"/>
              </a:rPr>
              <a:t>predict outcomes</a:t>
            </a:r>
            <a:r>
              <a:rPr lang="en-US" b="0" i="0" dirty="0">
                <a:effectLst/>
                <a:latin typeface="gg sans"/>
              </a:rPr>
              <a:t> more accurately without being explicitly programmed to do so. This makes them more similar to humans. The machine learning models continuously learns and improves its performance with the use of necessary data.</a:t>
            </a:r>
            <a:endParaRPr lang="en-I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L-Shape 6"/>
          <p:cNvSpPr/>
          <p:nvPr/>
        </p:nvSpPr>
        <p:spPr>
          <a:xfrm rot="5400000">
            <a:off x="1373760" y="460667"/>
            <a:ext cx="1855970" cy="3042971"/>
          </a:xfrm>
          <a:prstGeom prst="corner">
            <a:avLst>
              <a:gd name="adj1" fmla="val 16120"/>
              <a:gd name="adj2" fmla="val 16110"/>
            </a:avLst>
          </a:prstGeom>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8" name="TextBox 4"/>
          <p:cNvSpPr txBox="1"/>
          <p:nvPr/>
        </p:nvSpPr>
        <p:spPr>
          <a:xfrm>
            <a:off x="1262911" y="1636712"/>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1. Data collection</a:t>
            </a:r>
            <a:endParaRPr lang="en-IN" sz="3600" dirty="0">
              <a:latin typeface="Comic Sans MS" panose="030F0702030302020204" pitchFamily="66" charset="0"/>
            </a:endParaRPr>
          </a:p>
        </p:txBody>
      </p:sp>
      <p:sp>
        <p:nvSpPr>
          <p:cNvPr id="9" name="TextBox 5"/>
          <p:cNvSpPr txBox="1"/>
          <p:nvPr/>
        </p:nvSpPr>
        <p:spPr>
          <a:xfrm>
            <a:off x="5070549" y="1503686"/>
            <a:ext cx="5858540" cy="489364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0" dirty="0">
                <a:solidFill>
                  <a:srgbClr val="202124"/>
                </a:solidFill>
                <a:effectLst/>
                <a:latin typeface="Comic Sans MS" panose="030F0702030302020204" pitchFamily="66" charset="0"/>
              </a:rPr>
              <a:t>Data collection is the process of gathering and measuring information from countless different sources.</a:t>
            </a:r>
            <a:endParaRPr lang="en-US" sz="2400" i="0" dirty="0">
              <a:solidFill>
                <a:srgbClr val="202124"/>
              </a:solidFill>
              <a:effectLst/>
              <a:latin typeface="Comic Sans MS" panose="030F0702030302020204" pitchFamily="66" charset="0"/>
            </a:endParaRPr>
          </a:p>
          <a:p>
            <a:pPr algn="just"/>
            <a:endParaRPr lang="en-US" sz="2400" i="0" dirty="0">
              <a:solidFill>
                <a:srgbClr val="202124"/>
              </a:solidFill>
              <a:effectLst/>
              <a:latin typeface="Comic Sans MS" panose="030F0702030302020204" pitchFamily="66" charset="0"/>
            </a:endParaRPr>
          </a:p>
          <a:p>
            <a:pPr algn="just"/>
            <a:r>
              <a:rPr lang="en-US" sz="2400" i="0" dirty="0">
                <a:solidFill>
                  <a:srgbClr val="222222"/>
                </a:solidFill>
                <a:effectLst/>
                <a:latin typeface="Comic Sans MS" panose="030F0702030302020204" pitchFamily="66" charset="0"/>
              </a:rPr>
              <a:t>This is a critical first step that involves gathering data from various sources such as databases, files, and external repositories. </a:t>
            </a:r>
            <a:endParaRPr lang="en-US" sz="2400" i="0" dirty="0">
              <a:solidFill>
                <a:srgbClr val="222222"/>
              </a:solidFill>
              <a:effectLst/>
              <a:latin typeface="Comic Sans MS" panose="030F0702030302020204" pitchFamily="66" charset="0"/>
            </a:endParaRPr>
          </a:p>
          <a:p>
            <a:pPr algn="just"/>
            <a:endParaRPr lang="en-US" sz="2400" dirty="0">
              <a:solidFill>
                <a:srgbClr val="222222"/>
              </a:solidFill>
              <a:latin typeface="Comic Sans MS" panose="030F0702030302020204" pitchFamily="66" charset="0"/>
            </a:endParaRPr>
          </a:p>
          <a:p>
            <a:pPr algn="just"/>
            <a:r>
              <a:rPr lang="en-US" sz="2400" i="0" dirty="0">
                <a:solidFill>
                  <a:srgbClr val="222222"/>
                </a:solidFill>
                <a:effectLst/>
                <a:latin typeface="Comic Sans MS" panose="030F0702030302020204" pitchFamily="66" charset="0"/>
              </a:rPr>
              <a:t>Before starting the data collection process, it’s important to articulate the problem you want to solve </a:t>
            </a:r>
            <a:r>
              <a:rPr lang="en-US" sz="2400" b="0" i="0" dirty="0">
                <a:solidFill>
                  <a:srgbClr val="222222"/>
                </a:solidFill>
                <a:effectLst/>
                <a:latin typeface="Comic Sans MS" panose="030F0702030302020204" pitchFamily="66" charset="0"/>
              </a:rPr>
              <a:t>with an ML model. </a:t>
            </a:r>
            <a:endParaRPr lang="en-IN" sz="2400" dirty="0">
              <a:latin typeface="Comic Sans MS" panose="030F0702030302020204" pitchFamily="66"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1011814" y="217317"/>
            <a:ext cx="1855970" cy="3042971"/>
          </a:xfrm>
          <a:prstGeom prst="corner">
            <a:avLst>
              <a:gd name="adj1" fmla="val 16120"/>
              <a:gd name="adj2" fmla="val 16110"/>
            </a:avLst>
          </a:prstGeom>
          <a:solidFill>
            <a:srgbClr val="B09151"/>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900965" y="1393362"/>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2. Data Preparation</a:t>
            </a:r>
            <a:endParaRPr lang="en-IN" sz="3600" dirty="0">
              <a:latin typeface="Comic Sans MS" panose="030F0702030302020204" pitchFamily="66" charset="0"/>
            </a:endParaRPr>
          </a:p>
        </p:txBody>
      </p:sp>
      <p:sp>
        <p:nvSpPr>
          <p:cNvPr id="4" name="TextBox 2"/>
          <p:cNvSpPr txBox="1"/>
          <p:nvPr/>
        </p:nvSpPr>
        <p:spPr>
          <a:xfrm>
            <a:off x="3943937" y="466320"/>
            <a:ext cx="7347098"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1" dirty="0">
                <a:effectLst/>
                <a:latin typeface="Comic Sans MS" panose="030F0702030302020204" pitchFamily="66" charset="0"/>
              </a:rPr>
              <a:t>Data </a:t>
            </a:r>
            <a:r>
              <a:rPr lang="en-US" sz="2400" i="0" dirty="0">
                <a:effectLst/>
                <a:latin typeface="Comic Sans MS" panose="030F0702030302020204" pitchFamily="66" charset="0"/>
              </a:rPr>
              <a:t>preparation/</a:t>
            </a:r>
            <a:r>
              <a:rPr lang="en-US" sz="2400" i="1" dirty="0">
                <a:effectLst/>
                <a:latin typeface="Comic Sans MS" panose="030F0702030302020204" pitchFamily="66" charset="0"/>
              </a:rPr>
              <a:t>pre-processing techniques generally refer to the addition, deletion, or transformation of training set data.</a:t>
            </a:r>
            <a:endParaRPr lang="en-US" sz="2400" i="1" dirty="0">
              <a:effectLst/>
              <a:latin typeface="Comic Sans MS" panose="030F0702030302020204" pitchFamily="66" charset="0"/>
            </a:endParaRPr>
          </a:p>
          <a:p>
            <a:pPr algn="just"/>
            <a:endParaRPr lang="en-US" sz="2400" i="1" dirty="0">
              <a:latin typeface="Comic Sans MS" panose="030F0702030302020204" pitchFamily="66" charset="0"/>
            </a:endParaRPr>
          </a:p>
          <a:p>
            <a:pPr algn="just"/>
            <a:r>
              <a:rPr lang="en-US" sz="2400" i="0" dirty="0">
                <a:effectLst/>
                <a:latin typeface="Comic Sans MS" panose="030F0702030302020204" pitchFamily="66" charset="0"/>
              </a:rPr>
              <a:t>Since the collected data may be in an undesired format, unorganized, or extremely large, further steps are needed to enhance its quality. The three common steps for preprocessing data are formatting, cleaning, and sampling.</a:t>
            </a:r>
            <a:endParaRPr lang="en-US" sz="2400" i="1" dirty="0">
              <a:effectLst/>
              <a:latin typeface="Comic Sans MS" panose="030F0702030302020204" pitchFamily="66" charset="0"/>
            </a:endParaRPr>
          </a:p>
          <a:p>
            <a:pPr algn="just"/>
            <a:endParaRPr lang="en-US" sz="2400" i="1" dirty="0">
              <a:effectLst/>
              <a:latin typeface="Comic Sans MS" panose="030F0702030302020204" pitchFamily="66" charset="0"/>
            </a:endParaRPr>
          </a:p>
          <a:p>
            <a:pPr algn="just"/>
            <a:r>
              <a:rPr lang="en-US" sz="2400" i="0" dirty="0">
                <a:effectLst/>
                <a:latin typeface="Comic Sans MS" panose="030F0702030302020204" pitchFamily="66" charset="0"/>
              </a:rPr>
              <a:t>Data preparation (also referred to as “data preprocessing”) is the process of transforming raw data so that data scientists and analysts can run it through machine learning algorithms to uncover insights or make predictions.</a:t>
            </a:r>
            <a:endParaRPr lang="en-IN" sz="2400" dirty="0">
              <a:latin typeface="Comic Sans MS" panose="030F0702030302020204" pitchFamily="66"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1283160" y="-145196"/>
            <a:ext cx="1855970" cy="3042971"/>
          </a:xfrm>
          <a:prstGeom prst="corner">
            <a:avLst>
              <a:gd name="adj1" fmla="val 16120"/>
              <a:gd name="adj2" fmla="val 16110"/>
            </a:avLst>
          </a:prstGeom>
          <a:solidFill>
            <a:srgbClr val="AC770D"/>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1172311" y="1030849"/>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3. Choose a ML model</a:t>
            </a:r>
            <a:endParaRPr lang="en-IN" sz="3600" dirty="0">
              <a:latin typeface="Comic Sans MS" panose="030F0702030302020204" pitchFamily="66" charset="0"/>
            </a:endParaRPr>
          </a:p>
        </p:txBody>
      </p:sp>
      <p:sp>
        <p:nvSpPr>
          <p:cNvPr id="4" name="TextBox 2"/>
          <p:cNvSpPr txBox="1"/>
          <p:nvPr/>
        </p:nvSpPr>
        <p:spPr>
          <a:xfrm>
            <a:off x="4949394" y="1166842"/>
            <a:ext cx="6070294" cy="452431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dirty="0">
                <a:solidFill>
                  <a:srgbClr val="111111"/>
                </a:solidFill>
                <a:latin typeface="Comic Sans MS" panose="030F0702030302020204" pitchFamily="66" charset="0"/>
              </a:rPr>
              <a:t>For different purpose, different ML models are available. So it depends on the need that which ML model must be selected.</a:t>
            </a:r>
            <a:endParaRPr lang="en-US" sz="2400" dirty="0">
              <a:solidFill>
                <a:srgbClr val="111111"/>
              </a:solidFill>
              <a:latin typeface="Comic Sans MS" panose="030F0702030302020204" pitchFamily="66" charset="0"/>
            </a:endParaRPr>
          </a:p>
          <a:p>
            <a:pPr algn="just"/>
            <a:endParaRPr lang="en-US" sz="2400" dirty="0">
              <a:solidFill>
                <a:srgbClr val="111111"/>
              </a:solidFill>
              <a:latin typeface="Comic Sans MS" panose="030F0702030302020204" pitchFamily="66" charset="0"/>
            </a:endParaRPr>
          </a:p>
          <a:p>
            <a:pPr algn="just"/>
            <a:r>
              <a:rPr lang="en-US" sz="2400" dirty="0">
                <a:solidFill>
                  <a:srgbClr val="111111"/>
                </a:solidFill>
                <a:latin typeface="Comic Sans MS" panose="030F0702030302020204" pitchFamily="66" charset="0"/>
              </a:rPr>
              <a:t>The choice of ML model to be selected depends </a:t>
            </a:r>
            <a:r>
              <a:rPr lang="en-US" sz="2400" b="0" i="0" dirty="0">
                <a:solidFill>
                  <a:srgbClr val="111111"/>
                </a:solidFill>
                <a:effectLst/>
                <a:latin typeface="Comic Sans MS" panose="030F0702030302020204" pitchFamily="66" charset="0"/>
              </a:rPr>
              <a:t>on many factors like the problem statement and the kind of output you want, type and size of the data, the available computational time, number of features, and observations in the data, etc.</a:t>
            </a:r>
            <a:endParaRPr lang="en-IN" sz="2400" dirty="0">
              <a:latin typeface="Comic Sans MS" panose="030F0702030302020204" pitchFamily="66"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773758" y="-593500"/>
            <a:ext cx="1855970" cy="3042971"/>
          </a:xfrm>
          <a:prstGeom prst="corner">
            <a:avLst>
              <a:gd name="adj1" fmla="val 16120"/>
              <a:gd name="adj2" fmla="val 16110"/>
            </a:avLst>
          </a:prstGeom>
          <a:solidFill>
            <a:srgbClr val="AD63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673069" y="541905"/>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4. Train the model</a:t>
            </a:r>
            <a:endParaRPr lang="en-IN" sz="3600" dirty="0">
              <a:latin typeface="Comic Sans MS" panose="030F0702030302020204" pitchFamily="66" charset="0"/>
            </a:endParaRPr>
          </a:p>
        </p:txBody>
      </p:sp>
      <p:sp>
        <p:nvSpPr>
          <p:cNvPr id="4" name="TextBox 2"/>
          <p:cNvSpPr txBox="1"/>
          <p:nvPr/>
        </p:nvSpPr>
        <p:spPr>
          <a:xfrm>
            <a:off x="3055774" y="1322991"/>
            <a:ext cx="8402198" cy="452431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b="0" i="0" dirty="0">
                <a:solidFill>
                  <a:srgbClr val="16191F"/>
                </a:solidFill>
                <a:effectLst/>
                <a:latin typeface="Comic Sans MS" panose="030F0702030302020204" pitchFamily="66" charset="0"/>
              </a:rPr>
              <a:t>The process of training an ML model involves providing an ML algorithm (that is, the </a:t>
            </a:r>
            <a:r>
              <a:rPr lang="en-US" sz="2400" b="0" i="1" dirty="0">
                <a:solidFill>
                  <a:srgbClr val="16191F"/>
                </a:solidFill>
                <a:effectLst/>
                <a:latin typeface="Comic Sans MS" panose="030F0702030302020204" pitchFamily="66" charset="0"/>
              </a:rPr>
              <a:t>learning algorithm</a:t>
            </a:r>
            <a:r>
              <a:rPr lang="en-US" sz="2400" b="0" i="0" dirty="0">
                <a:solidFill>
                  <a:srgbClr val="16191F"/>
                </a:solidFill>
                <a:effectLst/>
                <a:latin typeface="Comic Sans MS" panose="030F0702030302020204" pitchFamily="66" charset="0"/>
              </a:rPr>
              <a:t>) with training data to learn from. </a:t>
            </a:r>
            <a:endParaRPr lang="en-US" sz="2400" b="0" i="0" dirty="0">
              <a:solidFill>
                <a:srgbClr val="16191F"/>
              </a:solidFill>
              <a:effectLst/>
              <a:latin typeface="Comic Sans MS" panose="030F0702030302020204" pitchFamily="66" charset="0"/>
            </a:endParaRPr>
          </a:p>
          <a:p>
            <a:pPr algn="just"/>
            <a:endParaRPr lang="en-US" sz="2400" dirty="0">
              <a:solidFill>
                <a:srgbClr val="16191F"/>
              </a:solidFill>
              <a:latin typeface="Comic Sans MS" panose="030F0702030302020204" pitchFamily="66" charset="0"/>
            </a:endParaRPr>
          </a:p>
          <a:p>
            <a:pPr algn="just"/>
            <a:r>
              <a:rPr lang="en-US" sz="2400" dirty="0">
                <a:solidFill>
                  <a:srgbClr val="16191F"/>
                </a:solidFill>
                <a:latin typeface="Comic Sans MS" panose="030F0702030302020204" pitchFamily="66" charset="0"/>
              </a:rPr>
              <a:t>L</a:t>
            </a:r>
            <a:r>
              <a:rPr lang="en-US" sz="2400" b="0" i="0" dirty="0">
                <a:solidFill>
                  <a:srgbClr val="16191F"/>
                </a:solidFill>
                <a:effectLst/>
                <a:latin typeface="Comic Sans MS" panose="030F0702030302020204" pitchFamily="66" charset="0"/>
              </a:rPr>
              <a:t>et's say that you want to train an ML model to predict if an email is spam or not spam. </a:t>
            </a:r>
            <a:endParaRPr lang="en-US" sz="2400" b="0" i="0" dirty="0">
              <a:solidFill>
                <a:srgbClr val="16191F"/>
              </a:solidFill>
              <a:effectLst/>
              <a:latin typeface="Comic Sans MS" panose="030F0702030302020204" pitchFamily="66" charset="0"/>
            </a:endParaRPr>
          </a:p>
          <a:p>
            <a:pPr algn="just"/>
            <a:r>
              <a:rPr lang="en-US" sz="2400" b="0" i="0" dirty="0">
                <a:solidFill>
                  <a:srgbClr val="16191F"/>
                </a:solidFill>
                <a:effectLst/>
                <a:latin typeface="Comic Sans MS" panose="030F0702030302020204" pitchFamily="66" charset="0"/>
              </a:rPr>
              <a:t>You would provide ML model with training data that contains emails for which you know the target (that is, a label that tells whether an email is spam or not spam). Then the model should be trained by using this data, resulting in a model that attempts to predict whether new email will be spam or not spam.</a:t>
            </a:r>
            <a:endParaRPr lang="en-US" sz="2400" b="0" i="0" dirty="0">
              <a:solidFill>
                <a:srgbClr val="16191F"/>
              </a:solidFill>
              <a:effectLst/>
              <a:latin typeface="Comic Sans MS" panose="030F0702030302020204" pitchFamily="66"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730359" y="-519356"/>
            <a:ext cx="1855970" cy="3042971"/>
          </a:xfrm>
          <a:prstGeom prst="corner">
            <a:avLst>
              <a:gd name="adj1" fmla="val 16120"/>
              <a:gd name="adj2" fmla="val 16110"/>
            </a:avLst>
          </a:prstGeom>
          <a:solidFill>
            <a:srgbClr val="AF52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619510" y="656689"/>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5. Evaluate the model</a:t>
            </a:r>
            <a:endParaRPr lang="en-IN" sz="3600" dirty="0">
              <a:latin typeface="Comic Sans MS" panose="030F0702030302020204" pitchFamily="66" charset="0"/>
            </a:endParaRPr>
          </a:p>
        </p:txBody>
      </p:sp>
      <p:sp>
        <p:nvSpPr>
          <p:cNvPr id="4" name="TextBox 2"/>
          <p:cNvSpPr txBox="1"/>
          <p:nvPr/>
        </p:nvSpPr>
        <p:spPr>
          <a:xfrm>
            <a:off x="3636429" y="1640983"/>
            <a:ext cx="7590622" cy="378565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0" dirty="0">
                <a:solidFill>
                  <a:srgbClr val="212529"/>
                </a:solidFill>
                <a:effectLst/>
                <a:latin typeface="Comic Sans MS" panose="030F0702030302020204" pitchFamily="66" charset="0"/>
              </a:rPr>
              <a:t>Model evaluation is a method of assessing the correctness of models on test data. The test data consists of data points that have not been seen by the model before. </a:t>
            </a:r>
            <a:endParaRPr lang="en-US" sz="2400" i="0" dirty="0">
              <a:solidFill>
                <a:srgbClr val="212529"/>
              </a:solidFill>
              <a:effectLst/>
              <a:latin typeface="Comic Sans MS" panose="030F0702030302020204" pitchFamily="66" charset="0"/>
            </a:endParaRPr>
          </a:p>
          <a:p>
            <a:pPr algn="just"/>
            <a:endParaRPr lang="en-US" sz="2400" dirty="0">
              <a:solidFill>
                <a:srgbClr val="212529"/>
              </a:solidFill>
              <a:latin typeface="Comic Sans MS" panose="030F0702030302020204" pitchFamily="66" charset="0"/>
            </a:endParaRPr>
          </a:p>
          <a:p>
            <a:pPr algn="just"/>
            <a:r>
              <a:rPr lang="en-US" sz="2400" i="0" dirty="0">
                <a:solidFill>
                  <a:srgbClr val="000000"/>
                </a:solidFill>
                <a:effectLst/>
                <a:latin typeface="Comic Sans MS" panose="030F0702030302020204" pitchFamily="66" charset="0"/>
              </a:rPr>
              <a:t>There are two methods of evaluating models in data science, Hold-Out and Cross-Validation. </a:t>
            </a:r>
            <a:endParaRPr lang="en-US" sz="2400" i="0" dirty="0">
              <a:solidFill>
                <a:srgbClr val="000000"/>
              </a:solidFill>
              <a:effectLst/>
              <a:latin typeface="Comic Sans MS" panose="030F0702030302020204" pitchFamily="66" charset="0"/>
            </a:endParaRPr>
          </a:p>
          <a:p>
            <a:pPr algn="just"/>
            <a:r>
              <a:rPr lang="en-US" sz="2400" i="0" dirty="0">
                <a:solidFill>
                  <a:srgbClr val="000000"/>
                </a:solidFill>
                <a:effectLst/>
                <a:latin typeface="Comic Sans MS" panose="030F0702030302020204" pitchFamily="66" charset="0"/>
              </a:rPr>
              <a:t>To avoid overfitting, both methods use a test set (not seen by the model) to evaluate model performance.</a:t>
            </a:r>
            <a:endParaRPr lang="en-IN" sz="2400" dirty="0">
              <a:latin typeface="Comic Sans MS" panose="030F0702030302020204" pitchFamily="66"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679381" y="-337920"/>
            <a:ext cx="1855970" cy="3042971"/>
          </a:xfrm>
          <a:prstGeom prst="corner">
            <a:avLst>
              <a:gd name="adj1" fmla="val 16120"/>
              <a:gd name="adj2" fmla="val 16110"/>
            </a:avLst>
          </a:prstGeom>
          <a:solidFill>
            <a:srgbClr val="B143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IN"/>
          </a:p>
        </p:txBody>
      </p:sp>
      <p:sp>
        <p:nvSpPr>
          <p:cNvPr id="3" name="TextBox 4"/>
          <p:cNvSpPr txBox="1"/>
          <p:nvPr/>
        </p:nvSpPr>
        <p:spPr>
          <a:xfrm>
            <a:off x="568532" y="838125"/>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6. Parameter Tuning</a:t>
            </a:r>
            <a:endParaRPr lang="en-IN" sz="3600" dirty="0">
              <a:latin typeface="Comic Sans MS" panose="030F0702030302020204" pitchFamily="66" charset="0"/>
            </a:endParaRPr>
          </a:p>
        </p:txBody>
      </p:sp>
      <p:sp>
        <p:nvSpPr>
          <p:cNvPr id="4" name="TextBox 2"/>
          <p:cNvSpPr txBox="1"/>
          <p:nvPr/>
        </p:nvSpPr>
        <p:spPr>
          <a:xfrm>
            <a:off x="3866126" y="335142"/>
            <a:ext cx="7432223" cy="553997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endParaRPr lang="en-US" sz="2400" dirty="0">
              <a:solidFill>
                <a:srgbClr val="000000"/>
              </a:solidFill>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Each model has its own sets of parameters that need to be tuned to get optimal output. </a:t>
            </a:r>
            <a:endParaRPr lang="en-US" sz="2400" b="0" i="0" dirty="0">
              <a:solidFill>
                <a:srgbClr val="000000"/>
              </a:solidFill>
              <a:effectLst/>
              <a:latin typeface="Comic Sans MS" panose="030F0702030302020204" pitchFamily="66" charset="0"/>
            </a:endParaRPr>
          </a:p>
          <a:p>
            <a:pPr algn="just"/>
            <a:endParaRPr lang="en-US" sz="2400" b="0" i="0" dirty="0">
              <a:solidFill>
                <a:srgbClr val="000000"/>
              </a:solidFill>
              <a:effectLst/>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For every model, our goal is to minimize the error or say to have predictions as close as possible to actual values. This is one of the cores or say the major objective of hyperparameter tuning.</a:t>
            </a:r>
            <a:endParaRPr lang="en-US" sz="2400" b="0" i="0" dirty="0">
              <a:solidFill>
                <a:srgbClr val="000000"/>
              </a:solidFill>
              <a:effectLst/>
              <a:latin typeface="Comic Sans MS" panose="030F0702030302020204" pitchFamily="66" charset="0"/>
            </a:endParaRPr>
          </a:p>
          <a:p>
            <a:pPr algn="just"/>
            <a:endParaRPr lang="en-US" sz="2400" b="0" i="0" dirty="0">
              <a:solidFill>
                <a:srgbClr val="000000"/>
              </a:solidFill>
              <a:effectLst/>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There are following three approaches to Hyperparameter tuning:</a:t>
            </a:r>
            <a:endParaRPr lang="en-US" sz="2400" b="0" i="0" dirty="0">
              <a:solidFill>
                <a:srgbClr val="000000"/>
              </a:solidFill>
              <a:effectLst/>
              <a:latin typeface="Comic Sans MS" panose="030F0702030302020204" pitchFamily="66" charset="0"/>
            </a:endParaRP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Manual Search</a:t>
            </a:r>
            <a:endParaRPr lang="en-US" sz="2400" b="0" i="0" dirty="0">
              <a:solidFill>
                <a:srgbClr val="000000"/>
              </a:solidFill>
              <a:effectLst/>
              <a:latin typeface="Comic Sans MS" panose="030F0702030302020204" pitchFamily="66" charset="0"/>
            </a:endParaRP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Random Search</a:t>
            </a:r>
            <a:endParaRPr lang="en-US" sz="2400" b="0" i="0" dirty="0">
              <a:solidFill>
                <a:srgbClr val="000000"/>
              </a:solidFill>
              <a:effectLst/>
              <a:latin typeface="Comic Sans MS" panose="030F0702030302020204" pitchFamily="66" charset="0"/>
            </a:endParaRP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Grid Search</a:t>
            </a:r>
            <a:endParaRPr lang="en-US" sz="2400" b="0" i="0" dirty="0">
              <a:solidFill>
                <a:srgbClr val="000000"/>
              </a:solidFill>
              <a:effectLst/>
              <a:latin typeface="Comic Sans MS" panose="030F0702030302020204" pitchFamily="66" charset="0"/>
            </a:endParaRPr>
          </a:p>
          <a:p>
            <a:endParaRPr lang="en-IN"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934107" y="-34091"/>
            <a:ext cx="1855970" cy="3042971"/>
          </a:xfrm>
          <a:prstGeom prst="corner">
            <a:avLst>
              <a:gd name="adj1" fmla="val 16120"/>
              <a:gd name="adj2" fmla="val 16110"/>
            </a:avLst>
          </a:prstGeom>
          <a:solidFill>
            <a:srgbClr val="B435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823258" y="1141954"/>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7. Make predictions </a:t>
            </a:r>
            <a:endParaRPr lang="en-IN" sz="3600" dirty="0">
              <a:latin typeface="Comic Sans MS" panose="030F0702030302020204" pitchFamily="66" charset="0"/>
            </a:endParaRPr>
          </a:p>
        </p:txBody>
      </p:sp>
      <p:sp>
        <p:nvSpPr>
          <p:cNvPr id="4" name="TextBox 2"/>
          <p:cNvSpPr txBox="1"/>
          <p:nvPr/>
        </p:nvSpPr>
        <p:spPr>
          <a:xfrm>
            <a:off x="3902233" y="151784"/>
            <a:ext cx="7466509" cy="674030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b="0" i="0" dirty="0">
                <a:effectLst/>
                <a:latin typeface="Comic Sans MS" panose="030F0702030302020204" pitchFamily="66" charset="0"/>
              </a:rPr>
              <a:t>“Prediction” refers to the output of an </a:t>
            </a:r>
            <a:r>
              <a:rPr lang="en-US" sz="2400" b="0" i="0" u="none" strike="noStrike" dirty="0">
                <a:effectLst/>
                <a:latin typeface="Comic Sans MS" panose="030F0702030302020204" pitchFamily="66" charset="0"/>
              </a:rPr>
              <a:t>algorithm</a:t>
            </a:r>
            <a:r>
              <a:rPr lang="en-US" sz="2400" b="0" i="0" dirty="0">
                <a:effectLst/>
                <a:latin typeface="Comic Sans MS" panose="030F0702030302020204" pitchFamily="66" charset="0"/>
              </a:rPr>
              <a:t> after it has been </a:t>
            </a:r>
            <a:r>
              <a:rPr lang="en-US" sz="2400" b="0" i="0" u="none" strike="noStrike" dirty="0">
                <a:effectLst/>
                <a:latin typeface="Comic Sans MS" panose="030F0702030302020204" pitchFamily="66" charset="0"/>
              </a:rPr>
              <a:t>trained</a:t>
            </a:r>
            <a:r>
              <a:rPr lang="en-US" sz="2400" b="0" i="0" dirty="0">
                <a:effectLst/>
                <a:latin typeface="Comic Sans MS" panose="030F0702030302020204" pitchFamily="66" charset="0"/>
              </a:rPr>
              <a:t> on a historical dataset.</a:t>
            </a:r>
            <a:endParaRPr lang="en-US" sz="2400" b="0" i="0" dirty="0">
              <a:effectLst/>
              <a:latin typeface="Comic Sans MS" panose="030F0702030302020204" pitchFamily="66" charset="0"/>
            </a:endParaRP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Machine learning has two main goals: </a:t>
            </a:r>
            <a:endParaRPr lang="en-US" sz="2400" b="0" i="0" dirty="0">
              <a:solidFill>
                <a:srgbClr val="222222"/>
              </a:solidFill>
              <a:effectLst/>
              <a:latin typeface="Comic Sans MS" panose="030F0702030302020204" pitchFamily="66" charset="0"/>
            </a:endParaRPr>
          </a:p>
          <a:p>
            <a:pPr algn="just"/>
            <a:r>
              <a:rPr lang="en-US" sz="2400" b="0" i="1" dirty="0">
                <a:solidFill>
                  <a:srgbClr val="222222"/>
                </a:solidFill>
                <a:effectLst/>
                <a:latin typeface="Comic Sans MS" panose="030F0702030302020204" pitchFamily="66" charset="0"/>
              </a:rPr>
              <a:t>prediction</a:t>
            </a:r>
            <a:r>
              <a:rPr lang="en-US" sz="2400" b="0" i="0" dirty="0">
                <a:solidFill>
                  <a:srgbClr val="222222"/>
                </a:solidFill>
                <a:effectLst/>
                <a:latin typeface="Comic Sans MS" panose="030F0702030302020204" pitchFamily="66" charset="0"/>
              </a:rPr>
              <a:t> and </a:t>
            </a:r>
            <a:r>
              <a:rPr lang="en-US" sz="2400" b="0" i="1" dirty="0">
                <a:solidFill>
                  <a:srgbClr val="222222"/>
                </a:solidFill>
                <a:effectLst/>
                <a:latin typeface="Comic Sans MS" panose="030F0702030302020204" pitchFamily="66" charset="0"/>
              </a:rPr>
              <a:t>inference</a:t>
            </a:r>
            <a:r>
              <a:rPr lang="en-US" sz="2400" b="0" i="0" dirty="0">
                <a:solidFill>
                  <a:srgbClr val="222222"/>
                </a:solidFill>
                <a:effectLst/>
                <a:latin typeface="Comic Sans MS" panose="030F0702030302020204" pitchFamily="66" charset="0"/>
              </a:rPr>
              <a:t>.</a:t>
            </a:r>
            <a:endParaRPr lang="en-US" sz="2400" b="0" i="0" dirty="0">
              <a:solidFill>
                <a:srgbClr val="222222"/>
              </a:solidFill>
              <a:effectLst/>
              <a:latin typeface="Comic Sans MS" panose="030F0702030302020204" pitchFamily="66" charset="0"/>
            </a:endParaRP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After you have a model, you can use that model to generate predictions which means to give your model the inputs it has never seen before and obtain the answer the model has predicted.</a:t>
            </a:r>
            <a:endParaRPr lang="en-US" sz="2400" b="0" i="0" dirty="0">
              <a:solidFill>
                <a:srgbClr val="222222"/>
              </a:solidFill>
              <a:effectLst/>
              <a:latin typeface="Comic Sans MS" panose="030F0702030302020204" pitchFamily="66" charset="0"/>
            </a:endParaRP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In addition to making predictions on new data, you can use machine-learning models to better understand the relationships between the input features and the output target which is known as inference.</a:t>
            </a:r>
            <a:endParaRPr lang="en-US" sz="2400" b="0" i="0" dirty="0">
              <a:effectLst/>
              <a:latin typeface="Comic Sans MS" panose="030F0702030302020204" pitchFamily="66" charset="0"/>
            </a:endParaRPr>
          </a:p>
          <a:p>
            <a:pPr algn="just"/>
            <a:endParaRPr lang="en-IN" sz="2400" dirty="0">
              <a:latin typeface="Comic Sans MS" panose="030F0702030302020204" pitchFamily="66"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05520" y="535901"/>
            <a:ext cx="6176691" cy="57861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Traffic Alerts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Social Media</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Transportation and Commuting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Products Recommendations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Virtual Personal Assistants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Self Driving Cars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Dynamic Pricing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Google Translate</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Online Video Streaming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Fraud Detection</a:t>
            </a:r>
            <a:endParaRPr lang="en-IN" sz="3200" b="0" i="0" dirty="0">
              <a:solidFill>
                <a:srgbClr val="425268"/>
              </a:solidFill>
              <a:effectLst/>
              <a:latin typeface="Comic Sans MS" panose="030F0702030302020204" pitchFamily="66" charset="0"/>
            </a:endParaRPr>
          </a:p>
          <a:p>
            <a:pPr algn="l"/>
            <a:r>
              <a:rPr lang="en-IN" sz="3200" b="0" i="0" dirty="0">
                <a:solidFill>
                  <a:srgbClr val="425268"/>
                </a:solidFill>
                <a:effectLst/>
                <a:latin typeface="Comic Sans MS" panose="030F0702030302020204" pitchFamily="66" charset="0"/>
              </a:rPr>
              <a:t> </a:t>
            </a:r>
            <a:endParaRPr lang="en-IN" sz="3200" b="0" i="0" dirty="0">
              <a:solidFill>
                <a:srgbClr val="425268"/>
              </a:solidFill>
              <a:effectLst/>
              <a:latin typeface="Comic Sans MS" panose="030F0702030302020204" pitchFamily="66" charset="0"/>
            </a:endParaRPr>
          </a:p>
          <a:p>
            <a:endParaRPr lang="en-IN" dirty="0"/>
          </a:p>
        </p:txBody>
      </p:sp>
      <p:sp>
        <p:nvSpPr>
          <p:cNvPr id="3" name="Flowchart: Off-page Connector 2"/>
          <p:cNvSpPr/>
          <p:nvPr/>
        </p:nvSpPr>
        <p:spPr>
          <a:xfrm>
            <a:off x="809788" y="659841"/>
            <a:ext cx="3822853" cy="4869455"/>
          </a:xfrm>
          <a:prstGeom prst="flowChartOffpageConnector">
            <a:avLst/>
          </a:prstGeom>
          <a:solidFill>
            <a:srgbClr val="43526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4400" dirty="0">
                <a:latin typeface="Comic Sans MS" panose="030F0702030302020204" pitchFamily="66" charset="0"/>
              </a:rPr>
              <a:t>Applications </a:t>
            </a:r>
            <a:endParaRPr lang="en-IN" sz="4400" dirty="0">
              <a:latin typeface="Comic Sans MS" panose="030F0702030302020204" pitchFamily="66" charset="0"/>
            </a:endParaRPr>
          </a:p>
          <a:p>
            <a:pPr algn="ctr"/>
            <a:r>
              <a:rPr lang="en-IN" sz="4400" dirty="0">
                <a:latin typeface="Comic Sans MS" panose="030F0702030302020204" pitchFamily="66" charset="0"/>
              </a:rPr>
              <a:t>Of</a:t>
            </a:r>
            <a:endParaRPr lang="en-IN" sz="4400" dirty="0">
              <a:latin typeface="Comic Sans MS" panose="030F0702030302020204" pitchFamily="66" charset="0"/>
            </a:endParaRPr>
          </a:p>
          <a:p>
            <a:pPr algn="ctr"/>
            <a:r>
              <a:rPr lang="en-IN" sz="4400" dirty="0">
                <a:latin typeface="Comic Sans MS" panose="030F0702030302020204" pitchFamily="66" charset="0"/>
              </a:rPr>
              <a:t> ML</a:t>
            </a:r>
            <a:endParaRPr lang="en-IN" sz="4400" dirty="0">
              <a:latin typeface="Comic Sans MS" panose="030F0702030302020204" pitchFamily="66"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p:cNvSpPr>
            <a:spLocks noChangeAspect="1" noChangeArrowheads="1"/>
          </p:cNvSpPr>
          <p:nvPr/>
        </p:nvSpPr>
        <p:spPr bwMode="auto">
          <a:xfrm>
            <a:off x="5943600" y="3276600"/>
            <a:ext cx="3769360" cy="37693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5" name="AutoShape 8"/>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7" name="TextBox 6"/>
          <p:cNvSpPr txBox="1"/>
          <p:nvPr/>
        </p:nvSpPr>
        <p:spPr>
          <a:xfrm>
            <a:off x="3048000" y="3340854"/>
            <a:ext cx="6096000" cy="369332"/>
          </a:xfrm>
          <a:prstGeom prst="rect">
            <a:avLst/>
          </a:prstGeom>
          <a:noFill/>
        </p:spPr>
        <p:txBody>
          <a:bodyPr wrap="square">
            <a:spAutoFit/>
          </a:bodyPr>
          <a:lstStyle/>
          <a:p>
            <a:endParaRPr lang="en-IN" dirty="0"/>
          </a:p>
        </p:txBody>
      </p:sp>
      <p:sp>
        <p:nvSpPr>
          <p:cNvPr id="10" name="Rectangle 9"/>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IN"/>
          </a:p>
        </p:txBody>
      </p:sp>
      <p:sp>
        <p:nvSpPr>
          <p:cNvPr id="11" name="AutoShape 11" descr="Types of Machine Learning Models"/>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2" name="AutoShape 13"/>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15" name="Picture 14"/>
          <p:cNvPicPr>
            <a:picLocks noChangeAspect="1"/>
          </p:cNvPicPr>
          <p:nvPr/>
        </p:nvPicPr>
        <p:blipFill>
          <a:blip r:embed="rId1">
            <a:extLst>
              <a:ext uri="{28A0092B-C50C-407E-A947-70E740481C1C}">
                <a14:useLocalDpi xmlns:a14="http://schemas.microsoft.com/office/drawing/2010/main" val="0"/>
              </a:ext>
            </a:extLst>
          </a:blip>
          <a:srcRect b="6476"/>
          <a:stretch>
            <a:fillRect/>
          </a:stretch>
        </p:blipFill>
        <p:spPr>
          <a:xfrm>
            <a:off x="3647694" y="1"/>
            <a:ext cx="4896612" cy="6309360"/>
          </a:xfrm>
          <a:prstGeom prst="rect">
            <a:avLst/>
          </a:prstGeom>
        </p:spPr>
      </p:pic>
      <p:sp>
        <p:nvSpPr>
          <p:cNvPr id="17" name="TextBox 16"/>
          <p:cNvSpPr txBox="1"/>
          <p:nvPr/>
        </p:nvSpPr>
        <p:spPr>
          <a:xfrm>
            <a:off x="8910320" y="5109032"/>
            <a:ext cx="3281680" cy="1200329"/>
          </a:xfrm>
          <a:prstGeom prst="rect">
            <a:avLst/>
          </a:prstGeom>
          <a:noFill/>
        </p:spPr>
        <p:txBody>
          <a:bodyPr wrap="square">
            <a:spAutoFit/>
          </a:bodyPr>
          <a:lstStyle/>
          <a:p>
            <a:r>
              <a:rPr lang="en-IN" dirty="0"/>
              <a:t>https://pythonnumericalmethods.studentorg.berkeley.edu/notebooks/chapter25.01-Concept-of-Machine-Learning.html</a:t>
            </a:r>
            <a:endParaRPr lang="en-IN" dirty="0"/>
          </a:p>
        </p:txBody>
      </p:sp>
      <p:sp>
        <p:nvSpPr>
          <p:cNvPr id="18" name="AutoShape 17"/>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6833" y="203200"/>
            <a:ext cx="7532944" cy="2690337"/>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263" y="3051628"/>
            <a:ext cx="6925377" cy="247334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achine Learning vs Traditional programming schem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9979" y="133074"/>
            <a:ext cx="10305682" cy="317665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ifference between Traditional Programming and Machine Learning |  #machinelearning #m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887" y="2964512"/>
            <a:ext cx="9243391" cy="3893488"/>
          </a:xfrm>
          <a:prstGeom prst="rect">
            <a:avLst/>
          </a:prstGeom>
          <a:noFill/>
          <a:extLst>
            <a:ext uri="{909E8E84-426E-40DD-AFC4-6F175D3DCCD1}">
              <a14:hiddenFill xmlns:a14="http://schemas.microsoft.com/office/drawing/2010/main">
                <a:solidFill>
                  <a:srgbClr val="FFFFFF"/>
                </a:solidFill>
              </a14:hiddenFill>
            </a:ext>
          </a:extLst>
        </p:spPr>
      </p:pic>
      <p:sp>
        <p:nvSpPr>
          <p:cNvPr id="2" name="Text Box 1"/>
          <p:cNvSpPr txBox="1"/>
          <p:nvPr/>
        </p:nvSpPr>
        <p:spPr>
          <a:xfrm>
            <a:off x="-1733550" y="4505960"/>
            <a:ext cx="4064000" cy="368300"/>
          </a:xfrm>
          <a:prstGeom prst="rect">
            <a:avLst/>
          </a:prstGeom>
          <a:noFill/>
        </p:spPr>
        <p:txBody>
          <a:bodyPr wrap="square" rtlCol="0">
            <a:spAutoFit/>
          </a:bodyPr>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65058" y="542290"/>
            <a:ext cx="8369784" cy="60565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Types of machine learning problem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49017" y="660400"/>
            <a:ext cx="10225383" cy="46972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0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85994"/>
            <a:ext cx="12204810" cy="53236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p:cNvPicPr/>
          <p:nvPr/>
        </p:nvPicPr>
        <p:blipFill>
          <a:blip r:embed="rId1"/>
          <a:stretch>
            <a:fillRect/>
          </a:stretch>
        </p:blipFill>
        <p:spPr>
          <a:xfrm>
            <a:off x="1480185" y="0"/>
            <a:ext cx="10507345" cy="53936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2033757407"/>
          <p:cNvPicPr>
            <a:picLocks noChangeAspect="1"/>
          </p:cNvPicPr>
          <p:nvPr/>
        </p:nvPicPr>
        <p:blipFill>
          <a:blip r:embed="rId1"/>
          <a:srcRect t="3284" b="9794"/>
          <a:stretch>
            <a:fillRect/>
          </a:stretch>
        </p:blipFill>
        <p:spPr>
          <a:xfrm>
            <a:off x="0" y="0"/>
            <a:ext cx="6052820" cy="5612130"/>
          </a:xfrm>
          <a:prstGeom prst="rect">
            <a:avLst/>
          </a:prstGeom>
        </p:spPr>
      </p:pic>
      <p:pic>
        <p:nvPicPr>
          <p:cNvPr id="4" name="Picture 3"/>
          <p:cNvPicPr/>
          <p:nvPr/>
        </p:nvPicPr>
        <p:blipFill>
          <a:blip r:embed="rId2"/>
          <a:stretch>
            <a:fillRect/>
          </a:stretch>
        </p:blipFill>
        <p:spPr>
          <a:xfrm>
            <a:off x="6101080" y="1370965"/>
            <a:ext cx="6090920" cy="4115435"/>
          </a:xfrm>
          <a:prstGeom prst="rect">
            <a:avLst/>
          </a:prstGeom>
        </p:spPr>
      </p:pic>
    </p:spTree>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datastoreItem>
</file>

<file path=customXml/itemProps2.xml><?xml version="1.0" encoding="utf-8"?>
<ds:datastoreItem xmlns:ds="http://schemas.openxmlformats.org/officeDocument/2006/customXml" ds:itemID="{19DAD249-BF80-48EF-9AFB-36A11BCDC2CE}">
  <ds:schemaRefs/>
</ds:datastoreItem>
</file>

<file path=customXml/itemProps3.xml><?xml version="1.0" encoding="utf-8"?>
<ds:datastoreItem xmlns:ds="http://schemas.openxmlformats.org/officeDocument/2006/customXml" ds:itemID="{C5A59D56-2157-4202-9D02-F44E447A241D}">
  <ds:schemaRefs/>
</ds:datastoreItem>
</file>

<file path=docProps/app.xml><?xml version="1.0" encoding="utf-8"?>
<Properties xmlns="http://schemas.openxmlformats.org/officeDocument/2006/extended-properties" xmlns:vt="http://schemas.openxmlformats.org/officeDocument/2006/docPropsVTypes">
  <Template>{C1F586F6-F4D7-452B-886A-E9A4E37E0B18}tf56160789_win32</Template>
  <TotalTime>0</TotalTime>
  <Words>11932</Words>
  <Application>WPS Presentation</Application>
  <PresentationFormat>Widescreen</PresentationFormat>
  <Paragraphs>334</Paragraphs>
  <Slides>39</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39</vt:i4>
      </vt:variant>
    </vt:vector>
  </HeadingPairs>
  <TitlesOfParts>
    <vt:vector size="53" baseType="lpstr">
      <vt:lpstr>Arial</vt:lpstr>
      <vt:lpstr>SimSun</vt:lpstr>
      <vt:lpstr>Wingdings</vt:lpstr>
      <vt:lpstr>Calibri</vt:lpstr>
      <vt:lpstr>inherit</vt:lpstr>
      <vt:lpstr>Segoe Print</vt:lpstr>
      <vt:lpstr>gg sans</vt:lpstr>
      <vt:lpstr>Arial</vt:lpstr>
      <vt:lpstr>Franklin Gothic Book</vt:lpstr>
      <vt:lpstr>Bookman Old Style</vt:lpstr>
      <vt:lpstr>Microsoft YaHei</vt:lpstr>
      <vt:lpstr>Arial Unicode MS</vt:lpstr>
      <vt:lpstr>Comic Sans MS</vt:lpstr>
      <vt:lpstr>Custom</vt:lpstr>
      <vt:lpstr>Machine learning</vt:lpstr>
      <vt:lpstr>PowerPoint 演示文稿</vt:lpstr>
      <vt:lpstr>ML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Examples use case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shahil md</dc:creator>
  <cp:lastModifiedBy>Gyanpriya Misra</cp:lastModifiedBy>
  <cp:revision>39</cp:revision>
  <dcterms:created xsi:type="dcterms:W3CDTF">2024-09-27T03:26:00Z</dcterms:created>
  <dcterms:modified xsi:type="dcterms:W3CDTF">2025-11-21T04:37:33Z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E6798D2385614FE3BDF64DCAF01DEF57_12</vt:lpwstr>
  </property>
  <property fmtid="{D5CDD505-2E9C-101B-9397-08002B2CF9AE}" pid="4" name="KSOProductBuildVer">
    <vt:lpwstr>1033-12.2.0.23155</vt:lpwstr>
  </property>
</Properties>
</file>

<file path=docProps/thumbnail.jpeg>
</file>